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7"/>
  </p:notesMasterIdLst>
  <p:sldIdLst>
    <p:sldId id="257" r:id="rId4"/>
    <p:sldId id="258" r:id="rId5"/>
    <p:sldId id="259" r:id="rId6"/>
    <p:sldId id="260" r:id="rId7"/>
    <p:sldId id="261" r:id="rId8"/>
    <p:sldId id="262" r:id="rId9"/>
    <p:sldId id="264" r:id="rId10"/>
    <p:sldId id="263" r:id="rId11"/>
    <p:sldId id="265" r:id="rId12"/>
    <p:sldId id="311" r:id="rId13"/>
    <p:sldId id="266" r:id="rId14"/>
    <p:sldId id="307" r:id="rId15"/>
    <p:sldId id="308" r:id="rId16"/>
    <p:sldId id="310" r:id="rId17"/>
    <p:sldId id="309" r:id="rId18"/>
    <p:sldId id="297" r:id="rId19"/>
    <p:sldId id="298" r:id="rId20"/>
    <p:sldId id="299" r:id="rId21"/>
    <p:sldId id="300" r:id="rId22"/>
    <p:sldId id="301" r:id="rId23"/>
    <p:sldId id="302" r:id="rId24"/>
    <p:sldId id="303" r:id="rId25"/>
    <p:sldId id="304" r:id="rId26"/>
    <p:sldId id="305" r:id="rId27"/>
    <p:sldId id="306" r:id="rId28"/>
    <p:sldId id="291" r:id="rId29"/>
    <p:sldId id="292" r:id="rId30"/>
    <p:sldId id="293" r:id="rId31"/>
    <p:sldId id="294" r:id="rId32"/>
    <p:sldId id="295" r:id="rId33"/>
    <p:sldId id="296" r:id="rId34"/>
    <p:sldId id="289" r:id="rId35"/>
    <p:sldId id="29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8" autoAdjust="0"/>
    <p:restoredTop sz="60163" autoAdjust="0"/>
  </p:normalViewPr>
  <p:slideViewPr>
    <p:cSldViewPr>
      <p:cViewPr varScale="1">
        <p:scale>
          <a:sx n="43" d="100"/>
          <a:sy n="43" d="100"/>
        </p:scale>
        <p:origin x="-149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E39E4B-7414-4D82-8ED7-2FC73077F1FB}" type="datetimeFigureOut">
              <a:rPr lang="en-US" smtClean="0"/>
              <a:t>6/13/2014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C9A4AD-A74B-450B-8DA3-92AB2CD0119C}" type="slidenum">
              <a:rPr lang="en-US" smtClean="0"/>
              <a:t>‹#›</a:t>
            </a:fld>
            <a:endParaRPr lang="en-US"/>
          </a:p>
        </p:txBody>
      </p:sp>
    </p:spTree>
    <p:extLst>
      <p:ext uri="{BB962C8B-B14F-4D97-AF65-F5344CB8AC3E}">
        <p14:creationId xmlns:p14="http://schemas.microsoft.com/office/powerpoint/2010/main" val="1499372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usability.gov/what-and-why/information-architecture.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0" name="Shape 60"/>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endParaRPr dirty="0"/>
          </a:p>
        </p:txBody>
      </p:sp>
      <p:sp>
        <p:nvSpPr>
          <p:cNvPr id="61" name="Shape 61"/>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C9A4AD-A74B-450B-8DA3-92AB2CD0119C}" type="slidenum">
              <a:rPr lang="en-US" smtClean="0"/>
              <a:t>10</a:t>
            </a:fld>
            <a:endParaRPr lang="en-US"/>
          </a:p>
        </p:txBody>
      </p:sp>
    </p:spTree>
    <p:extLst>
      <p:ext uri="{BB962C8B-B14F-4D97-AF65-F5344CB8AC3E}">
        <p14:creationId xmlns:p14="http://schemas.microsoft.com/office/powerpoint/2010/main" val="4061150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Source: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http://www.theguardian.com/help/insideguardian/2010/feb/02/what-is-information-architecture</a:t>
            </a:r>
            <a:endParaRPr lang="en-US" dirty="0"/>
          </a:p>
        </p:txBody>
      </p:sp>
      <p:sp>
        <p:nvSpPr>
          <p:cNvPr id="4" name="Slide Number Placeholder 3"/>
          <p:cNvSpPr>
            <a:spLocks noGrp="1"/>
          </p:cNvSpPr>
          <p:nvPr>
            <p:ph type="sldNum" sz="quarter" idx="10"/>
          </p:nvPr>
        </p:nvSpPr>
        <p:spPr/>
        <p:txBody>
          <a:bodyPr/>
          <a:lstStyle/>
          <a:p>
            <a:fld id="{D6C9A4AD-A74B-450B-8DA3-92AB2CD0119C}" type="slidenum">
              <a:rPr lang="en-US" smtClean="0"/>
              <a:t>11</a:t>
            </a:fld>
            <a:endParaRPr lang="en-US"/>
          </a:p>
        </p:txBody>
      </p:sp>
    </p:spTree>
    <p:extLst>
      <p:ext uri="{BB962C8B-B14F-4D97-AF65-F5344CB8AC3E}">
        <p14:creationId xmlns:p14="http://schemas.microsoft.com/office/powerpoint/2010/main" val="114599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a:t>
            </a:r>
            <a:r>
              <a:rPr lang="en-US" baseline="0" dirty="0" smtClean="0"/>
              <a:t> http://www.usability.gov/what-and-why/information-architecture.html</a:t>
            </a:r>
          </a:p>
          <a:p>
            <a:pPr marL="171450" indent="-171450">
              <a:buFont typeface="Arial" pitchFamily="34" charset="0"/>
              <a:buChar char="•"/>
            </a:pPr>
            <a:r>
              <a:rPr lang="en-US" baseline="0" dirty="0" smtClean="0"/>
              <a:t>If you don’t invest resources in helping users get around your site – it will likely mean that users will have to invest more of their time on it trying to access what they need. If they can’t easily find it, they will probably be less likely to return to your site or use it as a resource. </a:t>
            </a:r>
          </a:p>
          <a:p>
            <a:pPr marL="171450" indent="-171450">
              <a:buFont typeface="Arial" pitchFamily="34" charset="0"/>
              <a:buChar char="•"/>
            </a:pPr>
            <a:r>
              <a:rPr lang="en-US" baseline="0" dirty="0" smtClean="0"/>
              <a:t>Generally, words like  SIMPLE, USEFUL, CONSISTENT, DIRECTIVE come to mind when thinking about the end goal.</a:t>
            </a:r>
            <a:endParaRPr lang="en-US" dirty="0"/>
          </a:p>
        </p:txBody>
      </p:sp>
      <p:sp>
        <p:nvSpPr>
          <p:cNvPr id="4" name="Slide Number Placeholder 3"/>
          <p:cNvSpPr>
            <a:spLocks noGrp="1"/>
          </p:cNvSpPr>
          <p:nvPr>
            <p:ph type="sldNum" sz="quarter" idx="10"/>
          </p:nvPr>
        </p:nvSpPr>
        <p:spPr/>
        <p:txBody>
          <a:bodyPr/>
          <a:lstStyle/>
          <a:p>
            <a:fld id="{D6C9A4AD-A74B-450B-8DA3-92AB2CD0119C}" type="slidenum">
              <a:rPr lang="en-US" smtClean="0"/>
              <a:t>12</a:t>
            </a:fld>
            <a:endParaRPr lang="en-US"/>
          </a:p>
        </p:txBody>
      </p:sp>
    </p:spTree>
    <p:extLst>
      <p:ext uri="{BB962C8B-B14F-4D97-AF65-F5344CB8AC3E}">
        <p14:creationId xmlns:p14="http://schemas.microsoft.com/office/powerpoint/2010/main" val="1320225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a:t>
            </a:r>
            <a:r>
              <a:rPr lang="en-US" sz="1200" u="sng" kern="1200" dirty="0" smtClean="0">
                <a:solidFill>
                  <a:schemeClr val="tx1"/>
                </a:solidFill>
                <a:effectLst/>
                <a:latin typeface="+mn-lt"/>
                <a:ea typeface="+mn-ea"/>
                <a:cs typeface="+mn-cs"/>
                <a:hlinkClick r:id="rId3"/>
              </a:rPr>
              <a:t>http://www.usability.gov/what-and-why/information-architecture.html</a:t>
            </a:r>
            <a:endParaRPr lang="en-US" sz="1200" u="sng" kern="1200" dirty="0" smtClean="0">
              <a:solidFill>
                <a:schemeClr val="tx1"/>
              </a:solidFill>
              <a:effectLst/>
              <a:latin typeface="+mn-lt"/>
              <a:ea typeface="+mn-ea"/>
              <a:cs typeface="+mn-cs"/>
            </a:endParaRPr>
          </a:p>
          <a:p>
            <a:r>
              <a:rPr lang="en-US" dirty="0" smtClean="0"/>
              <a:t>Examples</a:t>
            </a:r>
            <a:r>
              <a:rPr lang="en-US" baseline="0" dirty="0" smtClean="0"/>
              <a:t> (within the existing IA rules set by probono.net)</a:t>
            </a:r>
            <a:endParaRPr lang="en-US" dirty="0" smtClean="0"/>
          </a:p>
          <a:p>
            <a:pPr marL="171450" indent="-171450">
              <a:buFont typeface="Arial" pitchFamily="34" charset="0"/>
              <a:buChar char="•"/>
            </a:pPr>
            <a:r>
              <a:rPr lang="en-US" dirty="0" smtClean="0"/>
              <a:t>Navigation: projusticemn.org</a:t>
            </a:r>
            <a:r>
              <a:rPr lang="en-US" baseline="0" dirty="0" smtClean="0"/>
              <a:t> – tool bar, widgets on the side, center of their homepage, </a:t>
            </a:r>
            <a:r>
              <a:rPr lang="en-US" baseline="0" dirty="0" err="1" smtClean="0"/>
              <a:t>flexpages</a:t>
            </a:r>
            <a:endParaRPr lang="en-US" baseline="0"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Organizing schemes and structures - www.probono.net/statewebsites/library </a:t>
            </a:r>
            <a:r>
              <a:rPr lang="en-US" baseline="0" dirty="0" smtClean="0"/>
              <a:t>- </a:t>
            </a:r>
            <a:r>
              <a:rPr lang="en-US" baseline="0" dirty="0" smtClean="0"/>
              <a:t>– </a:t>
            </a:r>
            <a:r>
              <a:rPr lang="en-US" baseline="0" dirty="0" smtClean="0"/>
              <a:t>alphabetical, chronological, substantive area of law, by action </a:t>
            </a:r>
            <a:r>
              <a:rPr lang="en-US" baseline="0" dirty="0" smtClean="0"/>
              <a:t>item</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Labeling </a:t>
            </a:r>
            <a:r>
              <a:rPr lang="en-US" baseline="0" dirty="0" smtClean="0"/>
              <a:t>systems</a:t>
            </a:r>
            <a:r>
              <a:rPr lang="en-US" baseline="0" dirty="0" smtClean="0"/>
              <a:t>:- Consistent, well thought-out, concise, useful labels are important. May be helpful to be directive.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Search </a:t>
            </a:r>
            <a:r>
              <a:rPr lang="en-US" baseline="0" dirty="0" smtClean="0"/>
              <a:t>– search functionality on probono.net (but think of how getting these other systems in place will enhance the experience of using the probono.net search!)</a:t>
            </a:r>
            <a:endParaRPr lang="en-US" dirty="0" smtClean="0"/>
          </a:p>
        </p:txBody>
      </p:sp>
      <p:sp>
        <p:nvSpPr>
          <p:cNvPr id="4" name="Slide Number Placeholder 3"/>
          <p:cNvSpPr>
            <a:spLocks noGrp="1"/>
          </p:cNvSpPr>
          <p:nvPr>
            <p:ph type="sldNum" sz="quarter" idx="10"/>
          </p:nvPr>
        </p:nvSpPr>
        <p:spPr/>
        <p:txBody>
          <a:bodyPr/>
          <a:lstStyle/>
          <a:p>
            <a:fld id="{D6C9A4AD-A74B-450B-8DA3-92AB2CD0119C}" type="slidenum">
              <a:rPr lang="en-US" smtClean="0"/>
              <a:t>13</a:t>
            </a:fld>
            <a:endParaRPr lang="en-US"/>
          </a:p>
        </p:txBody>
      </p:sp>
    </p:spTree>
    <p:extLst>
      <p:ext uri="{BB962C8B-B14F-4D97-AF65-F5344CB8AC3E}">
        <p14:creationId xmlns:p14="http://schemas.microsoft.com/office/powerpoint/2010/main" val="3166297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Example: http://www.probono.net/statewebsites</a:t>
            </a:r>
            <a:r>
              <a:rPr lang="en-US" baseline="0" dirty="0" smtClean="0"/>
              <a:t> (for flex page, widget, shared content)</a:t>
            </a:r>
          </a:p>
          <a:p>
            <a:pPr marL="171450" indent="-171450">
              <a:buFont typeface="Arial" pitchFamily="34" charset="0"/>
              <a:buChar char="•"/>
            </a:pPr>
            <a:r>
              <a:rPr lang="en-US" baseline="0" dirty="0" smtClean="0"/>
              <a:t>Design options: http://www.projusticemn.org/</a:t>
            </a:r>
          </a:p>
          <a:p>
            <a:pPr marL="171450" indent="-171450">
              <a:buFont typeface="Arial" pitchFamily="34" charset="0"/>
              <a:buChar char="•"/>
            </a:pPr>
            <a:r>
              <a:rPr lang="en-US" baseline="0" dirty="0" smtClean="0"/>
              <a:t>Also, see the admin manual or http://www.probono.net/statewebsites/trainingseries2014/516121.2014_LawHelp_and_probononet_Training_Series_Nuts_and_Bolts_of_your_probono for more details about how to use these tools.</a:t>
            </a:r>
            <a:endParaRPr lang="en-US" dirty="0"/>
          </a:p>
        </p:txBody>
      </p:sp>
      <p:sp>
        <p:nvSpPr>
          <p:cNvPr id="4" name="Slide Number Placeholder 3"/>
          <p:cNvSpPr>
            <a:spLocks noGrp="1"/>
          </p:cNvSpPr>
          <p:nvPr>
            <p:ph type="sldNum" sz="quarter" idx="10"/>
          </p:nvPr>
        </p:nvSpPr>
        <p:spPr/>
        <p:txBody>
          <a:bodyPr/>
          <a:lstStyle/>
          <a:p>
            <a:fld id="{D6C9A4AD-A74B-450B-8DA3-92AB2CD0119C}" type="slidenum">
              <a:rPr lang="en-US" smtClean="0"/>
              <a:t>14</a:t>
            </a:fld>
            <a:endParaRPr lang="en-US"/>
          </a:p>
        </p:txBody>
      </p:sp>
    </p:spTree>
    <p:extLst>
      <p:ext uri="{BB962C8B-B14F-4D97-AF65-F5344CB8AC3E}">
        <p14:creationId xmlns:p14="http://schemas.microsoft.com/office/powerpoint/2010/main" val="3325026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C9A4AD-A74B-450B-8DA3-92AB2CD0119C}" type="slidenum">
              <a:rPr lang="en-US" smtClean="0"/>
              <a:t>15</a:t>
            </a:fld>
            <a:endParaRPr lang="en-US"/>
          </a:p>
        </p:txBody>
      </p:sp>
    </p:spTree>
    <p:extLst>
      <p:ext uri="{BB962C8B-B14F-4D97-AF65-F5344CB8AC3E}">
        <p14:creationId xmlns:p14="http://schemas.microsoft.com/office/powerpoint/2010/main" val="60589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*Link</a:t>
            </a:r>
            <a:r>
              <a:rPr lang="en-US" baseline="0" dirty="0" smtClean="0"/>
              <a:t> checkers will only work on pages in front of a password</a:t>
            </a:r>
            <a:br>
              <a:rPr lang="en-US" baseline="0" dirty="0" smtClean="0"/>
            </a:br>
            <a:r>
              <a:rPr lang="en-US" baseline="0" dirty="0" smtClean="0"/>
              <a:t>* Note that if you set a resource’s status to “Deleted” on the probono.net platform, you can still access that resource in the admin inbox indefinitely. </a:t>
            </a:r>
            <a:endParaRPr lang="en-US" dirty="0"/>
          </a:p>
        </p:txBody>
      </p:sp>
      <p:sp>
        <p:nvSpPr>
          <p:cNvPr id="4" name="Slide Number Placeholder 3"/>
          <p:cNvSpPr>
            <a:spLocks noGrp="1"/>
          </p:cNvSpPr>
          <p:nvPr>
            <p:ph type="sldNum" sz="quarter" idx="10"/>
          </p:nvPr>
        </p:nvSpPr>
        <p:spPr/>
        <p:txBody>
          <a:bodyPr/>
          <a:lstStyle/>
          <a:p>
            <a:fld id="{70867001-876C-44D5-978E-31F1921B14E5}"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7480808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867001-876C-44D5-978E-31F1921B14E5}"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6294676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6C9A4AD-A74B-450B-8DA3-92AB2CD0119C}" type="slidenum">
              <a:rPr lang="en-US" smtClean="0"/>
              <a:t>25</a:t>
            </a:fld>
            <a:endParaRPr lang="en-US"/>
          </a:p>
        </p:txBody>
      </p:sp>
    </p:spTree>
    <p:extLst>
      <p:ext uri="{BB962C8B-B14F-4D97-AF65-F5344CB8AC3E}">
        <p14:creationId xmlns:p14="http://schemas.microsoft.com/office/powerpoint/2010/main" val="1273485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the refresh</a:t>
            </a:r>
            <a:endParaRPr lang="en-US" dirty="0"/>
          </a:p>
        </p:txBody>
      </p:sp>
      <p:sp>
        <p:nvSpPr>
          <p:cNvPr id="4" name="Slide Number Placeholder 3"/>
          <p:cNvSpPr>
            <a:spLocks noGrp="1"/>
          </p:cNvSpPr>
          <p:nvPr>
            <p:ph type="sldNum" sz="quarter" idx="10"/>
          </p:nvPr>
        </p:nvSpPr>
        <p:spPr/>
        <p:txBody>
          <a:bodyPr/>
          <a:lstStyle/>
          <a:p>
            <a:fld id="{6920F6B7-EB0C-4D7D-A19A-854E35C68C04}"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286121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04900" y="685488"/>
            <a:ext cx="46482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68" name="Shape 68"/>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pPr marL="0" marR="0" lvl="0" indent="0" algn="l" rtl="0">
              <a:spcBef>
                <a:spcPts val="0"/>
              </a:spcBef>
              <a:buSzPct val="25000"/>
              <a:buFont typeface="Arial"/>
              <a:buNone/>
            </a:pPr>
            <a:r>
              <a:rPr lang="en-US" sz="1800" b="0" i="0" u="none" strike="noStrike" cap="none" baseline="0" dirty="0"/>
              <a:t>Before we begin, I’d like to go over how the webinar tools work, particularly for those of you who are new to online trainings. We are using the </a:t>
            </a:r>
            <a:r>
              <a:rPr lang="en-US" sz="1800" b="0" i="0" u="none" strike="noStrike" cap="none" baseline="0" dirty="0" err="1"/>
              <a:t>GoToWebinar</a:t>
            </a:r>
            <a:r>
              <a:rPr lang="en-US" sz="1800" b="0" i="0" u="none" strike="noStrike" cap="none" baseline="0" dirty="0"/>
              <a:t> platform. As attendees, you have a control panel on the right hand side of your screen, like the one </a:t>
            </a:r>
            <a:r>
              <a:rPr lang="en-US" sz="1800" b="0" i="0" u="none" strike="noStrike" cap="none" baseline="0" dirty="0" smtClean="0"/>
              <a:t>shown on the slide. </a:t>
            </a:r>
            <a:r>
              <a:rPr lang="en-US" sz="1800" b="0" i="0" u="none" strike="noStrike" cap="none" baseline="0" dirty="0"/>
              <a:t>You can minimize or maximize your control panel by clicking on the orange arrow at the top left of the panel. Most people’s control panel are set to minimize by default, and you will just see the small tool bar instead. Just click on the orange arrow to get your control panel back to size whenever you want it.</a:t>
            </a:r>
          </a:p>
          <a:p>
            <a:endParaRPr lang="en-US" sz="1800" b="0" i="0" u="none" strike="noStrike" cap="none" baseline="0" dirty="0"/>
          </a:p>
          <a:p>
            <a:pPr marL="0" marR="0" lvl="0" indent="0" algn="l" rtl="0">
              <a:spcBef>
                <a:spcPts val="0"/>
              </a:spcBef>
              <a:buSzPct val="25000"/>
              <a:buFont typeface="Arial"/>
              <a:buNone/>
            </a:pPr>
            <a:r>
              <a:rPr lang="en-US" sz="1800" b="0" i="0" u="none" strike="noStrike" cap="none" baseline="0" dirty="0"/>
              <a:t>If you are joining us today by telephone you will need to enter your audio pin. If you are using VOIP, please make sure you have selected </a:t>
            </a:r>
            <a:r>
              <a:rPr lang="en-US" sz="1800" b="0" i="0" u="none" strike="noStrike" cap="none" baseline="0" dirty="0" err="1"/>
              <a:t>Mic</a:t>
            </a:r>
            <a:r>
              <a:rPr lang="en-US" sz="1800" b="0" i="0" u="none" strike="noStrike" cap="none" baseline="0" dirty="0"/>
              <a:t> &amp; Speakers. You can switch between the two at any point if you want. You will lose audio briefly, but it shouldn’t take more than a minute to make the switch. </a:t>
            </a:r>
          </a:p>
          <a:p>
            <a:endParaRPr lang="en-US" sz="1800" b="0" i="0" u="none" strike="noStrike" cap="none" baseline="0" dirty="0"/>
          </a:p>
          <a:p>
            <a:pPr marL="0" marR="0" lvl="0" indent="0" algn="l" rtl="0">
              <a:spcBef>
                <a:spcPts val="0"/>
              </a:spcBef>
              <a:buSzPct val="25000"/>
              <a:buFont typeface="Arial"/>
              <a:buNone/>
            </a:pPr>
            <a:r>
              <a:rPr lang="en-US" sz="1800" b="0" i="0" u="none" strike="noStrike" cap="none" baseline="0" dirty="0"/>
              <a:t>All callers have been automatically placed on mute, but we</a:t>
            </a:r>
            <a:r>
              <a:rPr lang="en-US" sz="1800" dirty="0"/>
              <a:t> also encourage you to mute </a:t>
            </a:r>
            <a:r>
              <a:rPr lang="en-US" sz="1800" dirty="0" smtClean="0"/>
              <a:t>yourselves.</a:t>
            </a:r>
            <a:r>
              <a:rPr lang="en-US" sz="1800" baseline="0" dirty="0" smtClean="0"/>
              <a:t> </a:t>
            </a:r>
            <a:r>
              <a:rPr lang="en-US" sz="1800" dirty="0" smtClean="0"/>
              <a:t>W</a:t>
            </a:r>
            <a:r>
              <a:rPr lang="en-US" sz="1800" b="0" i="0" u="none" strike="noStrike" cap="none" baseline="0" dirty="0" smtClean="0"/>
              <a:t>e </a:t>
            </a:r>
            <a:r>
              <a:rPr lang="en-US" sz="1800" b="0" i="0" u="none" strike="noStrike" cap="none" baseline="0" dirty="0"/>
              <a:t>really want to hear your questions and feedback throughout the training. </a:t>
            </a:r>
            <a:r>
              <a:rPr lang="en-US" sz="1800" b="0" i="0" u="none" strike="noStrike" cap="none" baseline="0" dirty="0" smtClean="0"/>
              <a:t>You can </a:t>
            </a:r>
            <a:r>
              <a:rPr lang="en-US" sz="1800" b="0" i="0" u="none" strike="noStrike" cap="none" baseline="0" dirty="0"/>
              <a:t>type a question at any time into the question log, and we’ll type the answer back to you </a:t>
            </a:r>
            <a:r>
              <a:rPr lang="en-US" sz="1800" b="0" i="0" u="none" strike="noStrike" cap="none" baseline="0" dirty="0">
                <a:solidFill>
                  <a:srgbClr val="FF0000"/>
                </a:solidFill>
              </a:rPr>
              <a:t>– we may share any comments or questions in the comments box with all participants if appropriate. </a:t>
            </a:r>
            <a:r>
              <a:rPr lang="en-US" sz="1800" b="0" i="0" u="none" strike="noStrike" cap="none" baseline="0" dirty="0" smtClean="0">
                <a:solidFill>
                  <a:srgbClr val="FF0000"/>
                </a:solidFill>
              </a:rPr>
              <a:t>We will be pausing to answer questions at certain point during the training,  during which you can use the “Raise hand” feature. By pressing this, we will unmute you to ask your question but please feel free to type into the questions box as your questions come up. </a:t>
            </a:r>
            <a:endParaRPr lang="en-US" sz="1800" b="0" i="0" u="none" strike="noStrike" cap="none" baseline="0" dirty="0"/>
          </a:p>
        </p:txBody>
      </p:sp>
      <p:sp>
        <p:nvSpPr>
          <p:cNvPr id="69" name="Shape 69"/>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the refresh</a:t>
            </a:r>
            <a:endParaRPr lang="en-US" dirty="0"/>
          </a:p>
        </p:txBody>
      </p:sp>
      <p:sp>
        <p:nvSpPr>
          <p:cNvPr id="4" name="Slide Number Placeholder 3"/>
          <p:cNvSpPr>
            <a:spLocks noGrp="1"/>
          </p:cNvSpPr>
          <p:nvPr>
            <p:ph type="sldNum" sz="quarter" idx="10"/>
          </p:nvPr>
        </p:nvSpPr>
        <p:spPr/>
        <p:txBody>
          <a:bodyPr/>
          <a:lstStyle/>
          <a:p>
            <a:fld id="{6920F6B7-EB0C-4D7D-A19A-854E35C68C04}"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059410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04900" y="685488"/>
            <a:ext cx="46482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7" name="Shape 107"/>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Survey link: https://www.surveymonkey.com/s/JZHTXVP</a:t>
            </a:r>
            <a:endParaRPr lang="en-US" dirty="0" smtClean="0"/>
          </a:p>
          <a:p>
            <a:pPr marL="171450" indent="-171450">
              <a:buFont typeface="Arial" pitchFamily="34" charset="0"/>
              <a:buChar char="•"/>
            </a:pPr>
            <a:r>
              <a:rPr lang="en-US" dirty="0" smtClean="0"/>
              <a:t>If we don’t get to your question, </a:t>
            </a:r>
          </a:p>
          <a:p>
            <a:pPr marL="171450" indent="-171450">
              <a:buFont typeface="Arial" pitchFamily="34" charset="0"/>
              <a:buChar char="•"/>
            </a:pPr>
            <a:r>
              <a:rPr lang="en-US" dirty="0" smtClean="0"/>
              <a:t>please feel free</a:t>
            </a:r>
            <a:r>
              <a:rPr lang="en-US" baseline="0" dirty="0" smtClean="0"/>
              <a:t> to contact us at support@probono.net.</a:t>
            </a:r>
          </a:p>
          <a:p>
            <a:pPr marL="171450" indent="-171450">
              <a:buFont typeface="Arial" pitchFamily="34" charset="0"/>
              <a:buChar char="•"/>
            </a:pPr>
            <a:endParaRPr lang="en-US" baseline="0" dirty="0" smtClean="0"/>
          </a:p>
          <a:p>
            <a:pPr marL="171450" indent="-171450">
              <a:buFont typeface="Arial" pitchFamily="34" charset="0"/>
              <a:buChar char="•"/>
            </a:pPr>
            <a:r>
              <a:rPr lang="en-US" baseline="0" dirty="0" smtClean="0"/>
              <a:t>What stakeholders did you need to take into consideration and how did you navigate that?</a:t>
            </a:r>
          </a:p>
          <a:p>
            <a:pPr marL="171450" indent="-171450">
              <a:buFont typeface="Arial" pitchFamily="34" charset="0"/>
              <a:buChar char="•"/>
            </a:pPr>
            <a:r>
              <a:rPr lang="en-US" baseline="0" dirty="0" smtClean="0"/>
              <a:t>How do/did you determine that a review/revamp is/was successful? </a:t>
            </a:r>
          </a:p>
          <a:p>
            <a:pPr marL="171450" indent="-171450">
              <a:buFont typeface="Arial" pitchFamily="34" charset="0"/>
              <a:buChar char="•"/>
            </a:pPr>
            <a:r>
              <a:rPr lang="en-US" baseline="0" dirty="0" smtClean="0"/>
              <a:t>Any input about spreading the word about a revamped site to relevant stakeholders? </a:t>
            </a:r>
          </a:p>
          <a:p>
            <a:pPr marL="171450" indent="-171450">
              <a:buFont typeface="Arial" pitchFamily="34" charset="0"/>
              <a:buChar char="•"/>
            </a:pPr>
            <a:r>
              <a:rPr lang="en-US" baseline="0" dirty="0" smtClean="0"/>
              <a:t>In terms of a maintenance plan going forth, do you have any recommendations? </a:t>
            </a:r>
          </a:p>
          <a:p>
            <a:pPr marL="171450" indent="-171450">
              <a:buFont typeface="Arial" pitchFamily="34" charset="0"/>
              <a:buChar char="•"/>
            </a:pPr>
            <a:endParaRPr lang="en-US" baseline="0" dirty="0" smtClean="0"/>
          </a:p>
          <a:p>
            <a:pPr marL="171450" indent="-171450">
              <a:buFont typeface="Arial" pitchFamily="34" charset="0"/>
              <a:buChar char="•"/>
            </a:pPr>
            <a:endParaRPr lang="en-US" baseline="0" dirty="0" smtClean="0"/>
          </a:p>
        </p:txBody>
      </p:sp>
      <p:sp>
        <p:nvSpPr>
          <p:cNvPr id="108" name="Shape 108"/>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99" name="Shape 99"/>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r>
              <a:rPr lang="en-US" dirty="0" smtClean="0"/>
              <a:t>Next probono.net training will be Creating and Presenting Training and Essential Resources on your probono.net Site</a:t>
            </a:r>
            <a:r>
              <a:rPr lang="en-US" baseline="0" dirty="0" smtClean="0"/>
              <a:t> on Tuesday, August 12.</a:t>
            </a:r>
            <a:endParaRPr dirty="0"/>
          </a:p>
        </p:txBody>
      </p:sp>
      <p:sp>
        <p:nvSpPr>
          <p:cNvPr id="100" name="Shape 100"/>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04900" y="685488"/>
            <a:ext cx="46482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75" name="Shape 75"/>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pPr marL="0" marR="0" lvl="0" indent="0" algn="l" rtl="0">
              <a:spcBef>
                <a:spcPts val="0"/>
              </a:spcBef>
              <a:buSzPct val="25000"/>
              <a:buFont typeface="Arial"/>
              <a:buNone/>
            </a:pPr>
            <a:r>
              <a:rPr lang="en-US" sz="1800" b="0" i="0" u="none" strike="noStrike" cap="none" baseline="0" dirty="0"/>
              <a:t>I would like to note that this training is being recorded, so that we can make it available to you and your </a:t>
            </a:r>
            <a:r>
              <a:rPr lang="en-US" sz="1800" b="0" i="0" u="none" strike="noStrike" cap="none" baseline="0" dirty="0" smtClean="0"/>
              <a:t>co-workers. You </a:t>
            </a:r>
            <a:r>
              <a:rPr lang="en-US" sz="1800" b="0" i="0" u="none" strike="noStrike" cap="none" baseline="0" dirty="0"/>
              <a:t>will receive an email once this material has been posted, with a link directing you to it.  I welcome you to share the recording and other resources with your co-workers who might not have been able to attend today’s live training. </a:t>
            </a:r>
          </a:p>
          <a:p>
            <a:endParaRPr lang="en-US" sz="1800" b="0" i="0" u="none" strike="noStrike" cap="none" baseline="0" dirty="0"/>
          </a:p>
          <a:p>
            <a:endParaRPr lang="en-US" sz="1800" b="0" i="0" u="none" strike="noStrike" cap="none" baseline="0" dirty="0"/>
          </a:p>
        </p:txBody>
      </p:sp>
      <p:sp>
        <p:nvSpPr>
          <p:cNvPr id="76" name="Shape 76"/>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86" name="Shape 86"/>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92" name="Shape 92"/>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r>
              <a:rPr lang="en-US" dirty="0" smtClean="0"/>
              <a:t>Carol Austin</a:t>
            </a:r>
            <a:r>
              <a:rPr lang="en-US" baseline="0" dirty="0" smtClean="0"/>
              <a:t>- Marketing and Communications Consultant </a:t>
            </a:r>
            <a:r>
              <a:rPr lang="en-US" sz="1200" kern="1200" baseline="0" dirty="0" smtClean="0">
                <a:solidFill>
                  <a:schemeClr val="tx1"/>
                </a:solidFill>
                <a:effectLst/>
                <a:latin typeface="+mn-lt"/>
                <a:ea typeface="+mn-ea"/>
                <a:cs typeface="+mn-cs"/>
              </a:rPr>
              <a:t>who </a:t>
            </a:r>
            <a:r>
              <a:rPr lang="en-US" sz="1200" kern="1200" dirty="0" smtClean="0">
                <a:solidFill>
                  <a:schemeClr val="tx1"/>
                </a:solidFill>
                <a:effectLst/>
                <a:latin typeface="+mn-lt"/>
                <a:ea typeface="+mn-ea"/>
                <a:cs typeface="+mn-cs"/>
              </a:rPr>
              <a:t>specializes in supporting nonprofit and charitable organizations.</a:t>
            </a:r>
            <a:r>
              <a:rPr lang="en-US" sz="1200" kern="1200" baseline="0" dirty="0" smtClean="0">
                <a:solidFill>
                  <a:schemeClr val="tx1"/>
                </a:solidFill>
                <a:effectLst/>
                <a:latin typeface="+mn-lt"/>
                <a:ea typeface="+mn-ea"/>
                <a:cs typeface="+mn-cs"/>
              </a:rPr>
              <a:t> Carol has </a:t>
            </a:r>
            <a:r>
              <a:rPr lang="en-US" sz="1200" kern="1200" dirty="0" smtClean="0">
                <a:solidFill>
                  <a:schemeClr val="tx1"/>
                </a:solidFill>
                <a:effectLst/>
                <a:latin typeface="+mn-lt"/>
                <a:ea typeface="+mn-ea"/>
                <a:cs typeface="+mn-cs"/>
              </a:rPr>
              <a:t>expertise in the legal sector having worked with a number of legal advocacy organizations in Canada, including work</a:t>
            </a:r>
            <a:r>
              <a:rPr lang="en-US" sz="1200" kern="1200" baseline="0" dirty="0" smtClean="0">
                <a:solidFill>
                  <a:schemeClr val="tx1"/>
                </a:solidFill>
                <a:effectLst/>
                <a:latin typeface="+mn-lt"/>
                <a:ea typeface="+mn-ea"/>
                <a:cs typeface="+mn-cs"/>
              </a:rPr>
              <a:t> on two </a:t>
            </a:r>
            <a:r>
              <a:rPr lang="en-US" sz="1200" kern="1200" dirty="0" smtClean="0">
                <a:solidFill>
                  <a:schemeClr val="tx1"/>
                </a:solidFill>
                <a:effectLst/>
                <a:latin typeface="+mn-lt"/>
                <a:ea typeface="+mn-ea"/>
                <a:cs typeface="+mn-cs"/>
              </a:rPr>
              <a:t>probono.net sites.</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baseline="0" dirty="0" smtClean="0"/>
          </a:p>
          <a:p>
            <a:r>
              <a:rPr lang="en-US" baseline="0" dirty="0" smtClean="0"/>
              <a:t>Elizabeth Weaver– AmeriCorps VISTA Pro Bono Enhancement Project Coordinator at Montana Legal Services Organization and worked on the refresh of Montanaprobono.net</a:t>
            </a:r>
            <a:endParaRPr dirty="0"/>
          </a:p>
        </p:txBody>
      </p:sp>
      <p:sp>
        <p:nvSpPr>
          <p:cNvPr id="93" name="Shape 93"/>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92" name="Shape 92"/>
          <p:cNvSpPr txBox="1">
            <a:spLocks noGrp="1"/>
          </p:cNvSpPr>
          <p:nvPr>
            <p:ph type="body" idx="1"/>
          </p:nvPr>
        </p:nvSpPr>
        <p:spPr>
          <a:xfrm>
            <a:off x="685801" y="4344025"/>
            <a:ext cx="5486399" cy="4114486"/>
          </a:xfrm>
          <a:prstGeom prst="rect">
            <a:avLst/>
          </a:prstGeom>
          <a:noFill/>
          <a:ln>
            <a:noFill/>
          </a:ln>
        </p:spPr>
        <p:txBody>
          <a:bodyPr lIns="91425" tIns="45700" rIns="91425" bIns="45700" anchor="t" anchorCtr="0">
            <a:noAutofit/>
          </a:bodyPr>
          <a:lstStyle/>
          <a:p>
            <a:endParaRPr dirty="0"/>
          </a:p>
        </p:txBody>
      </p:sp>
      <p:sp>
        <p:nvSpPr>
          <p:cNvPr id="93" name="Shape 93"/>
          <p:cNvSpPr txBox="1"/>
          <p:nvPr/>
        </p:nvSpPr>
        <p:spPr>
          <a:xfrm>
            <a:off x="3884613" y="8684927"/>
            <a:ext cx="2971799" cy="457512"/>
          </a:xfrm>
          <a:prstGeom prst="rect">
            <a:avLst/>
          </a:prstGeom>
          <a:noFill/>
          <a:ln>
            <a:noFill/>
          </a:ln>
        </p:spPr>
        <p:txBody>
          <a:bodyPr lIns="91425" tIns="45700" rIns="91425" bIns="45700" anchor="b" anchorCtr="0">
            <a:noAutofit/>
          </a:bodyPr>
          <a:lstStyle/>
          <a:p>
            <a:pPr marL="0" marR="0" lvl="0" indent="0" algn="r" rtl="0">
              <a:buSzPct val="25000"/>
              <a:buFont typeface="Calibri"/>
              <a:buNone/>
            </a:pPr>
            <a:r>
              <a:rPr lang="en-US" sz="1200" b="0" i="0" u="none" strike="noStrike" cap="none" baseline="0">
                <a:latin typeface="Calibri"/>
                <a:ea typeface="Calibri"/>
                <a:cs typeface="Calibri"/>
                <a:sym typeface="Calibri"/>
              </a:rPr>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85488"/>
            <a:ext cx="4648200" cy="3429000"/>
          </a:xfrm>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probono.net Coordinator call will be the first Tuesday in July (July 1st) at 10am PT. </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925641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177711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smtClean="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139703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EF7D38-3A20-4C3A-985F-319601C685D5}" type="datetimeFigureOut">
              <a:rPr lang="en-US" smtClean="0"/>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3574364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EF7D38-3A20-4C3A-985F-319601C685D5}" type="datetimeFigureOut">
              <a:rPr lang="en-US" smtClean="0"/>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3679791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EF7D38-3A20-4C3A-985F-319601C685D5}" type="datetimeFigureOut">
              <a:rPr lang="en-US" smtClean="0"/>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4208180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8" name="Footer Placeholder 7"/>
          <p:cNvSpPr>
            <a:spLocks noGrp="1"/>
          </p:cNvSpPr>
          <p:nvPr>
            <p:ph type="ftr" sz="quarter" idx="11"/>
          </p:nvPr>
        </p:nvSpPr>
        <p:spPr/>
        <p:txBody>
          <a:bodyPr/>
          <a:lstStyle>
            <a:extLst/>
          </a:lstStyle>
          <a:p>
            <a:endParaRPr lang="en-US">
              <a:solidFill>
                <a:srgbClr val="CBCBCB">
                  <a:shade val="50000"/>
                </a:srgbClr>
              </a:solidFill>
            </a:endParaRPr>
          </a:p>
        </p:txBody>
      </p:sp>
      <p:sp>
        <p:nvSpPr>
          <p:cNvPr id="11" name="Slide Number Placeholder 10"/>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1698190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BCBCB">
                  <a:shade val="50000"/>
                </a:srgbClr>
              </a:solidFill>
            </a:endParaRPr>
          </a:p>
        </p:txBody>
      </p:sp>
      <p:sp>
        <p:nvSpPr>
          <p:cNvPr id="6" name="Slide Number Placeholder 5"/>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1872338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BCBCB">
                  <a:shade val="50000"/>
                </a:srgbClr>
              </a:solidFill>
            </a:endParaRPr>
          </a:p>
        </p:txBody>
      </p:sp>
      <p:sp>
        <p:nvSpPr>
          <p:cNvPr id="6" name="Slide Number Placeholder 5"/>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2975924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6" name="Footer Placeholder 5"/>
          <p:cNvSpPr>
            <a:spLocks noGrp="1"/>
          </p:cNvSpPr>
          <p:nvPr>
            <p:ph type="ftr" sz="quarter" idx="11"/>
          </p:nvPr>
        </p:nvSpPr>
        <p:spPr/>
        <p:txBody>
          <a:bodyPr/>
          <a:lstStyle>
            <a:extLst/>
          </a:lstStyle>
          <a:p>
            <a:endParaRPr lang="en-US">
              <a:solidFill>
                <a:srgbClr val="CBCBCB">
                  <a:shade val="50000"/>
                </a:srgbClr>
              </a:solidFill>
            </a:endParaRPr>
          </a:p>
        </p:txBody>
      </p:sp>
      <p:sp>
        <p:nvSpPr>
          <p:cNvPr id="7" name="Slide Number Placeholder 6"/>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3458188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8" name="Footer Placeholder 7"/>
          <p:cNvSpPr>
            <a:spLocks noGrp="1"/>
          </p:cNvSpPr>
          <p:nvPr>
            <p:ph type="ftr" sz="quarter" idx="11"/>
          </p:nvPr>
        </p:nvSpPr>
        <p:spPr/>
        <p:txBody>
          <a:bodyPr/>
          <a:lstStyle>
            <a:extLst/>
          </a:lstStyle>
          <a:p>
            <a:endParaRPr lang="en-US">
              <a:solidFill>
                <a:srgbClr val="CBCBCB">
                  <a:shade val="50000"/>
                </a:srgbClr>
              </a:solidFill>
            </a:endParaRPr>
          </a:p>
        </p:txBody>
      </p:sp>
      <p:sp>
        <p:nvSpPr>
          <p:cNvPr id="9" name="Slide Number Placeholder 8"/>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3934284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4" name="Footer Placeholder 3"/>
          <p:cNvSpPr>
            <a:spLocks noGrp="1"/>
          </p:cNvSpPr>
          <p:nvPr>
            <p:ph type="ftr" sz="quarter" idx="11"/>
          </p:nvPr>
        </p:nvSpPr>
        <p:spPr/>
        <p:txBody>
          <a:bodyPr/>
          <a:lstStyle>
            <a:extLst/>
          </a:lstStyle>
          <a:p>
            <a:endParaRPr lang="en-US">
              <a:solidFill>
                <a:srgbClr val="CBCBCB">
                  <a:shade val="50000"/>
                </a:srgbClr>
              </a:solidFill>
            </a:endParaRPr>
          </a:p>
        </p:txBody>
      </p:sp>
      <p:sp>
        <p:nvSpPr>
          <p:cNvPr id="5" name="Slide Number Placeholder 4"/>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6724633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Date Placeholder 1"/>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3" name="Footer Placeholder 2"/>
          <p:cNvSpPr>
            <a:spLocks noGrp="1"/>
          </p:cNvSpPr>
          <p:nvPr>
            <p:ph type="ftr" sz="quarter" idx="11"/>
          </p:nvPr>
        </p:nvSpPr>
        <p:spPr/>
        <p:txBody>
          <a:bodyPr/>
          <a:lstStyle>
            <a:extLst/>
          </a:lstStyle>
          <a:p>
            <a:endParaRPr lang="en-US">
              <a:solidFill>
                <a:srgbClr val="CBCBCB">
                  <a:shade val="50000"/>
                </a:srgbClr>
              </a:solidFill>
            </a:endParaRPr>
          </a:p>
        </p:txBody>
      </p:sp>
      <p:sp>
        <p:nvSpPr>
          <p:cNvPr id="4" name="Slide Number Placeholder 3"/>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38675585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6" name="Footer Placeholder 5"/>
          <p:cNvSpPr>
            <a:spLocks noGrp="1"/>
          </p:cNvSpPr>
          <p:nvPr>
            <p:ph type="ftr" sz="quarter" idx="11"/>
          </p:nvPr>
        </p:nvSpPr>
        <p:spPr/>
        <p:txBody>
          <a:bodyPr/>
          <a:lstStyle>
            <a:extLst/>
          </a:lstStyle>
          <a:p>
            <a:endParaRPr lang="en-US">
              <a:solidFill>
                <a:srgbClr val="CBCBCB">
                  <a:shade val="50000"/>
                </a:srgbClr>
              </a:solidFill>
            </a:endParaRPr>
          </a:p>
        </p:txBody>
      </p:sp>
      <p:sp>
        <p:nvSpPr>
          <p:cNvPr id="7" name="Slide Number Placeholder 6"/>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833248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EF7D38-3A20-4C3A-985F-319601C685D5}" type="datetimeFigureOut">
              <a:rPr lang="en-US" smtClean="0"/>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2348112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6" name="Footer Placeholder 5"/>
          <p:cNvSpPr>
            <a:spLocks noGrp="1"/>
          </p:cNvSpPr>
          <p:nvPr>
            <p:ph type="ftr" sz="quarter" idx="11"/>
          </p:nvPr>
        </p:nvSpPr>
        <p:spPr/>
        <p:txBody>
          <a:bodyPr/>
          <a:lstStyle>
            <a:extLst/>
          </a:lstStyle>
          <a:p>
            <a:endParaRPr lang="en-US">
              <a:solidFill>
                <a:srgbClr val="CBCBCB">
                  <a:shade val="50000"/>
                </a:srgbClr>
              </a:solidFill>
            </a:endParaRPr>
          </a:p>
        </p:txBody>
      </p:sp>
      <p:sp>
        <p:nvSpPr>
          <p:cNvPr id="7" name="Slide Number Placeholder 6"/>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extLst>
      <p:ext uri="{BB962C8B-B14F-4D97-AF65-F5344CB8AC3E}">
        <p14:creationId xmlns:p14="http://schemas.microsoft.com/office/powerpoint/2010/main" val="38426030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BCBCB">
                  <a:shade val="50000"/>
                </a:srgbClr>
              </a:solidFill>
            </a:endParaRPr>
          </a:p>
        </p:txBody>
      </p:sp>
      <p:sp>
        <p:nvSpPr>
          <p:cNvPr id="6" name="Slide Number Placeholder 5"/>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4079811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5" name="Footer Placeholder 4"/>
          <p:cNvSpPr>
            <a:spLocks noGrp="1"/>
          </p:cNvSpPr>
          <p:nvPr>
            <p:ph type="ftr" sz="quarter" idx="11"/>
          </p:nvPr>
        </p:nvSpPr>
        <p:spPr/>
        <p:txBody>
          <a:bodyPr/>
          <a:lstStyle>
            <a:extLst/>
          </a:lstStyle>
          <a:p>
            <a:endParaRPr lang="en-US">
              <a:solidFill>
                <a:srgbClr val="CBCBCB">
                  <a:shade val="50000"/>
                </a:srgbClr>
              </a:solidFill>
            </a:endParaRPr>
          </a:p>
        </p:txBody>
      </p:sp>
      <p:sp>
        <p:nvSpPr>
          <p:cNvPr id="6" name="Slide Number Placeholder 5"/>
          <p:cNvSpPr>
            <a:spLocks noGrp="1"/>
          </p:cNvSpPr>
          <p:nvPr>
            <p:ph type="sldNum" sz="quarter" idx="12"/>
          </p:nvPr>
        </p:nvSpPr>
        <p:spPr/>
        <p:txBody>
          <a:bodyPr/>
          <a:lstStyle>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13386617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28" name="Date Placeholder 27"/>
          <p:cNvSpPr>
            <a:spLocks noGrp="1"/>
          </p:cNvSpPr>
          <p:nvPr>
            <p:ph type="dt" sz="half" idx="10"/>
          </p:nvPr>
        </p:nvSpPr>
        <p:spPr/>
        <p:txBody>
          <a:bodyPr/>
          <a:lstStyle/>
          <a:p>
            <a:fld id="{9D21D778-B565-4D7E-94D7-64010A445B68}" type="datetimeFigureOut">
              <a:rPr lang="en-US" smtClean="0"/>
              <a:pPr/>
              <a:t>6/13/2014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endParaRPr kumimoji="0" lang="en-US"/>
          </a:p>
        </p:txBody>
      </p:sp>
    </p:spTree>
    <p:extLst>
      <p:ext uri="{BB962C8B-B14F-4D97-AF65-F5344CB8AC3E}">
        <p14:creationId xmlns:p14="http://schemas.microsoft.com/office/powerpoint/2010/main" val="2146926794"/>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extLst>
      <p:ext uri="{BB962C8B-B14F-4D97-AF65-F5344CB8AC3E}">
        <p14:creationId xmlns:p14="http://schemas.microsoft.com/office/powerpoint/2010/main" val="1514199758"/>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D21D778-B565-4D7E-94D7-64010A445B68}" type="datetimeFigureOut">
              <a:rPr lang="en-US" smtClean="0"/>
              <a:pPr/>
              <a:t>6/13/2014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endParaRPr kumimoji="0" lang="en-US"/>
          </a:p>
        </p:txBody>
      </p:sp>
    </p:spTree>
    <p:extLst>
      <p:ext uri="{BB962C8B-B14F-4D97-AF65-F5344CB8AC3E}">
        <p14:creationId xmlns:p14="http://schemas.microsoft.com/office/powerpoint/2010/main" val="884480946"/>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endParaRPr kumimoji="0" lang="en-US"/>
          </a:p>
        </p:txBody>
      </p:sp>
      <p:sp>
        <p:nvSpPr>
          <p:cNvPr id="5" name="Date Placeholder 4"/>
          <p:cNvSpPr>
            <a:spLocks noGrp="1"/>
          </p:cNvSpPr>
          <p:nvPr>
            <p:ph type="dt" sz="half" idx="10"/>
          </p:nvPr>
        </p:nvSpPr>
        <p:spPr>
          <a:xfrm>
            <a:off x="5791200" y="6409944"/>
            <a:ext cx="3044952" cy="365760"/>
          </a:xfrm>
        </p:spPr>
        <p:txBody>
          <a:bodyPr/>
          <a:lstStyle/>
          <a:p>
            <a:fld id="{9D21D778-B565-4D7E-94D7-64010A445B68}" type="datetimeFigureOut">
              <a:rPr lang="en-US" smtClean="0"/>
              <a:pPr/>
              <a:t>6/13/2014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6B1FF6-39B9-40F5-8B67-33C6354A3D4F}" type="slidenum">
              <a:rPr lang="en-US" smtClean="0">
                <a:solidFill>
                  <a:srgbClr val="FD7012">
                    <a:shade val="75000"/>
                  </a:srgbClr>
                </a:solidFill>
              </a:rPr>
              <a:pPr/>
              <a:t>‹#›</a:t>
            </a:fld>
            <a:endParaRPr lang="en-US">
              <a:solidFill>
                <a:srgbClr val="FD7012">
                  <a:shade val="75000"/>
                </a:srgbClr>
              </a:solidFill>
            </a:endParaRPr>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extLst>
      <p:ext uri="{BB962C8B-B14F-4D97-AF65-F5344CB8AC3E}">
        <p14:creationId xmlns:p14="http://schemas.microsoft.com/office/powerpoint/2010/main" val="2152711661"/>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7" name="Date Placeholder 6"/>
          <p:cNvSpPr>
            <a:spLocks noGrp="1"/>
          </p:cNvSpPr>
          <p:nvPr>
            <p:ph type="dt" sz="half" idx="10"/>
          </p:nvPr>
        </p:nvSpPr>
        <p:spPr/>
        <p:txBody>
          <a:bodyPr/>
          <a:lstStyle/>
          <a:p>
            <a:fld id="{9D21D778-B565-4D7E-94D7-64010A445B68}" type="datetimeFigureOut">
              <a:rPr lang="en-US" smtClean="0"/>
              <a:pPr/>
              <a:t>6/13/2014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23" name="Title 22"/>
          <p:cNvSpPr>
            <a:spLocks noGrp="1"/>
          </p:cNvSpPr>
          <p:nvPr>
            <p:ph type="title"/>
          </p:nvPr>
        </p:nvSpPr>
        <p:spPr/>
        <p:txBody>
          <a:bodyPr rtlCol="0" anchor="b" anchorCtr="0"/>
          <a:lstStyle/>
          <a:p>
            <a:endParaRPr kumimoji="0" lang="en-US"/>
          </a:p>
        </p:txBody>
      </p:sp>
    </p:spTree>
    <p:extLst>
      <p:ext uri="{BB962C8B-B14F-4D97-AF65-F5344CB8AC3E}">
        <p14:creationId xmlns:p14="http://schemas.microsoft.com/office/powerpoint/2010/main" val="3617685868"/>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Date Placeholder 2"/>
          <p:cNvSpPr>
            <a:spLocks noGrp="1"/>
          </p:cNvSpPr>
          <p:nvPr>
            <p:ph type="dt" sz="half" idx="10"/>
          </p:nvPr>
        </p:nvSpPr>
        <p:spPr/>
        <p:txBody>
          <a:bodyPr/>
          <a:lstStyle/>
          <a:p>
            <a:fld id="{9D21D778-B565-4D7E-94D7-64010A445B68}" type="datetimeFigureOut">
              <a:rPr lang="en-US" smtClean="0"/>
              <a:pPr/>
              <a:t>6/13/2014</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Tree>
    <p:extLst>
      <p:ext uri="{BB962C8B-B14F-4D97-AF65-F5344CB8AC3E}">
        <p14:creationId xmlns:p14="http://schemas.microsoft.com/office/powerpoint/2010/main" val="4270537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 name="Date Placeholder 1"/>
          <p:cNvSpPr>
            <a:spLocks noGrp="1"/>
          </p:cNvSpPr>
          <p:nvPr>
            <p:ph type="dt" sz="half" idx="10"/>
          </p:nvPr>
        </p:nvSpPr>
        <p:spPr/>
        <p:txBody>
          <a:bodyPr/>
          <a:lstStyle/>
          <a:p>
            <a:fld id="{9D21D778-B565-4D7E-94D7-64010A445B68}" type="datetimeFigureOut">
              <a:rPr lang="en-US" smtClean="0"/>
              <a:pPr/>
              <a:t>6/13/2014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lang="en-US" smtClean="0"/>
              <a:pPr/>
              <a:t>‹#›</a:t>
            </a:fld>
            <a:endParaRPr lang="en-US" dirty="0"/>
          </a:p>
        </p:txBody>
      </p:sp>
    </p:spTree>
    <p:extLst>
      <p:ext uri="{BB962C8B-B14F-4D97-AF65-F5344CB8AC3E}">
        <p14:creationId xmlns:p14="http://schemas.microsoft.com/office/powerpoint/2010/main" val="3614721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EF7D38-3A20-4C3A-985F-319601C685D5}" type="datetimeFigureOut">
              <a:rPr lang="en-US" smtClean="0"/>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5837905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Date Placeholder 4"/>
          <p:cNvSpPr>
            <a:spLocks noGrp="1"/>
          </p:cNvSpPr>
          <p:nvPr>
            <p:ph type="dt" sz="half" idx="10"/>
          </p:nvPr>
        </p:nvSpPr>
        <p:spPr/>
        <p:txBody>
          <a:bodyPr/>
          <a:lstStyle/>
          <a:p>
            <a:fld id="{9D21D778-B565-4D7E-94D7-64010A445B68}" type="datetimeFigureOut">
              <a:rPr lang="en-US" smtClean="0"/>
              <a:pPr/>
              <a:t>6/13/2014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extLst>
      <p:ext uri="{BB962C8B-B14F-4D97-AF65-F5344CB8AC3E}">
        <p14:creationId xmlns:p14="http://schemas.microsoft.com/office/powerpoint/2010/main" val="4272454281"/>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endParaRPr kumimoji="0" lang="en-US"/>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Date Placeholder 4"/>
          <p:cNvSpPr>
            <a:spLocks noGrp="1"/>
          </p:cNvSpPr>
          <p:nvPr>
            <p:ph type="dt" sz="half" idx="10"/>
          </p:nvPr>
        </p:nvSpPr>
        <p:spPr>
          <a:xfrm>
            <a:off x="5788152" y="6404984"/>
            <a:ext cx="3044952" cy="365760"/>
          </a:xfrm>
        </p:spPr>
        <p:txBody>
          <a:bodyPr/>
          <a:lstStyle/>
          <a:p>
            <a:fld id="{9D21D778-B565-4D7E-94D7-64010A445B68}" type="datetimeFigureOut">
              <a:rPr lang="en-US" smtClean="0"/>
              <a:pPr/>
              <a:t>6/13/2014</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extLst>
      <p:ext uri="{BB962C8B-B14F-4D97-AF65-F5344CB8AC3E}">
        <p14:creationId xmlns:p14="http://schemas.microsoft.com/office/powerpoint/2010/main" val="31039617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6B1FF6-39B9-40F5-8B67-33C6354A3D4F}" type="slidenum">
              <a:rPr lang="en-US" smtClean="0">
                <a:solidFill>
                  <a:srgbClr val="FD7012">
                    <a:shade val="75000"/>
                  </a:srgbClr>
                </a:solidFill>
              </a:rPr>
              <a:pPr/>
              <a:t>‹#›</a:t>
            </a:fld>
            <a:endParaRPr lang="en-US">
              <a:solidFill>
                <a:srgbClr val="FD7012">
                  <a:shade val="75000"/>
                </a:srgbClr>
              </a:solidFill>
            </a:endParaRPr>
          </a:p>
        </p:txBody>
      </p:sp>
    </p:spTree>
    <p:extLst>
      <p:ext uri="{BB962C8B-B14F-4D97-AF65-F5344CB8AC3E}">
        <p14:creationId xmlns:p14="http://schemas.microsoft.com/office/powerpoint/2010/main" val="1000283433"/>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6/13/2014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endParaRPr kumimoji="0" lang="en-US"/>
          </a:p>
        </p:txBody>
      </p:sp>
    </p:spTree>
    <p:extLst>
      <p:ext uri="{BB962C8B-B14F-4D97-AF65-F5344CB8AC3E}">
        <p14:creationId xmlns:p14="http://schemas.microsoft.com/office/powerpoint/2010/main" val="120675550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EF7D38-3A20-4C3A-985F-319601C685D5}" type="datetimeFigureOut">
              <a:rPr lang="en-US" smtClean="0"/>
              <a:t>6/13/2014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1681710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EF7D38-3A20-4C3A-985F-319601C685D5}" type="datetimeFigureOut">
              <a:rPr lang="en-US" smtClean="0"/>
              <a:t>6/13/2014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4220256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EF7D38-3A20-4C3A-985F-319601C685D5}" type="datetimeFigureOut">
              <a:rPr lang="en-US" smtClean="0"/>
              <a:t>6/13/2014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372180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EF7D38-3A20-4C3A-985F-319601C685D5}" type="datetimeFigureOut">
              <a:rPr lang="en-US" smtClean="0"/>
              <a:t>6/13/2014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2846930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EF7D38-3A20-4C3A-985F-319601C685D5}" type="datetimeFigureOut">
              <a:rPr lang="en-US" smtClean="0"/>
              <a:t>6/13/2014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2309895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EF7D38-3A20-4C3A-985F-319601C685D5}" type="datetimeFigureOut">
              <a:rPr lang="en-US" smtClean="0"/>
              <a:t>6/13/2014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1E372C-1DD3-42A7-A61C-BAA931CCAAED}" type="slidenum">
              <a:rPr lang="en-US" smtClean="0"/>
              <a:t>‹#›</a:t>
            </a:fld>
            <a:endParaRPr lang="en-US"/>
          </a:p>
        </p:txBody>
      </p:sp>
    </p:spTree>
    <p:extLst>
      <p:ext uri="{BB962C8B-B14F-4D97-AF65-F5344CB8AC3E}">
        <p14:creationId xmlns:p14="http://schemas.microsoft.com/office/powerpoint/2010/main" val="2126219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EF7D38-3A20-4C3A-985F-319601C685D5}" type="datetimeFigureOut">
              <a:rPr lang="en-US" smtClean="0"/>
              <a:t>6/13/2014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E372C-1DD3-42A7-A61C-BAA931CCAAED}" type="slidenum">
              <a:rPr lang="en-US" smtClean="0"/>
              <a:t>‹#›</a:t>
            </a:fld>
            <a:endParaRPr lang="en-US"/>
          </a:p>
        </p:txBody>
      </p:sp>
    </p:spTree>
    <p:extLst>
      <p:ext uri="{BB962C8B-B14F-4D97-AF65-F5344CB8AC3E}">
        <p14:creationId xmlns:p14="http://schemas.microsoft.com/office/powerpoint/2010/main" val="3276537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B99530D-8881-43ED-841C-C0C4CAF21D74}" type="datetimeFigureOut">
              <a:rPr lang="en-US" smtClean="0">
                <a:solidFill>
                  <a:srgbClr val="CBCBCB">
                    <a:shade val="50000"/>
                  </a:srgbClr>
                </a:solidFill>
              </a:rPr>
              <a:pPr/>
              <a:t>6/13/2014</a:t>
            </a:fld>
            <a:endParaRPr lang="en-US">
              <a:solidFill>
                <a:srgbClr val="CBCBCB">
                  <a:shade val="50000"/>
                </a:srgbClr>
              </a:solidFill>
            </a:endParaRPr>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solidFill>
                <a:srgbClr val="CBCBCB">
                  <a:shade val="50000"/>
                </a:srgbClr>
              </a:solidFill>
            </a:endParaRPr>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8582D32-DBE7-4EDF-80F7-0FEF876E007A}" type="slidenum">
              <a:rPr lang="en-US" smtClean="0">
                <a:solidFill>
                  <a:srgbClr val="CBCBCB">
                    <a:shade val="50000"/>
                  </a:srgbClr>
                </a:solidFill>
              </a:rPr>
              <a:pPr/>
              <a:t>‹#›</a:t>
            </a:fld>
            <a:endParaRPr lang="en-US">
              <a:solidFill>
                <a:srgbClr val="CBCBCB">
                  <a:shade val="50000"/>
                </a:srgbClr>
              </a:solidFill>
            </a:endParaRPr>
          </a:p>
        </p:txBody>
      </p:sp>
    </p:spTree>
    <p:extLst>
      <p:ext uri="{BB962C8B-B14F-4D97-AF65-F5344CB8AC3E}">
        <p14:creationId xmlns:p14="http://schemas.microsoft.com/office/powerpoint/2010/main" val="32310798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D21D778-B565-4D7E-94D7-64010A445B68}" type="datetimeFigureOut">
              <a:rPr lang="en-US" smtClean="0"/>
              <a:pPr/>
              <a:t>6/13/2014</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C6B1FF6-39B9-40F5-8B67-33C6354A3D4F}" type="slidenum">
              <a:rPr lang="en-US" smtClean="0">
                <a:solidFill>
                  <a:srgbClr val="FD7012">
                    <a:shade val="75000"/>
                  </a:srgbClr>
                </a:solidFill>
              </a:rPr>
              <a:pPr/>
              <a:t>‹#›</a:t>
            </a:fld>
            <a:endParaRPr lang="en-US" dirty="0">
              <a:solidFill>
                <a:srgbClr val="FD7012">
                  <a:shade val="75000"/>
                </a:srgb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extLst>
      <p:ext uri="{BB962C8B-B14F-4D97-AF65-F5344CB8AC3E}">
        <p14:creationId xmlns:p14="http://schemas.microsoft.com/office/powerpoint/2010/main" val="355935524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hyperlink" Target="http://lawhelp.wordpress.com/2014/04/17/brokenlinkchecker/#more-936" TargetMode="External"/><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4.xml"/><Relationship Id="rId5" Type="http://schemas.openxmlformats.org/officeDocument/2006/relationships/hyperlink" Target="mailto:carol@charityassist.net" TargetMode="External"/><Relationship Id="rId4" Type="http://schemas.openxmlformats.org/officeDocument/2006/relationships/hyperlink" Target="http://www.charityassist.ne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www.probono.net/learningcenter/"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probono.net/statewebsites/admin-manual/" TargetMode="External"/><Relationship Id="rId4" Type="http://schemas.openxmlformats.org/officeDocument/2006/relationships/hyperlink" Target="mailto:support@probono.net"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p:nvPr/>
        </p:nvSpPr>
        <p:spPr>
          <a:xfrm>
            <a:off x="228600" y="2111375"/>
            <a:ext cx="6034086" cy="3276600"/>
          </a:xfrm>
          <a:prstGeom prst="rect">
            <a:avLst/>
          </a:prstGeom>
          <a:noFill/>
          <a:ln>
            <a:noFill/>
          </a:ln>
        </p:spPr>
        <p:txBody>
          <a:bodyPr lIns="91425" tIns="45700" rIns="91425" bIns="45700" anchor="t" anchorCtr="0">
            <a:noAutofit/>
          </a:bodyPr>
          <a:lstStyle/>
          <a:p>
            <a:pPr marL="0" marR="0" lvl="0" indent="0" algn="l" rtl="0">
              <a:lnSpc>
                <a:spcPct val="110000"/>
              </a:lnSpc>
              <a:spcBef>
                <a:spcPts val="3000"/>
              </a:spcBef>
              <a:buClr>
                <a:schemeClr val="dk1"/>
              </a:buClr>
              <a:buSzPct val="25000"/>
              <a:buFont typeface="Calibri"/>
              <a:buNone/>
            </a:pPr>
            <a:r>
              <a:rPr lang="en-US" sz="2200" b="0" i="0" u="none" strike="noStrike" cap="none" baseline="0" dirty="0">
                <a:solidFill>
                  <a:schemeClr val="dk1"/>
                </a:solidFill>
                <a:latin typeface="Calibri"/>
                <a:ea typeface="Calibri"/>
                <a:cs typeface="Calibri"/>
                <a:sym typeface="Calibri"/>
              </a:rPr>
              <a:t>If you joined the training via telephone, please </a:t>
            </a:r>
            <a:r>
              <a:rPr lang="en-US" sz="2200" b="0" i="0" u="none" strike="noStrike" cap="none" baseline="0" dirty="0" smtClean="0">
                <a:solidFill>
                  <a:schemeClr val="dk1"/>
                </a:solidFill>
                <a:latin typeface="Calibri"/>
                <a:ea typeface="Calibri"/>
                <a:cs typeface="Calibri"/>
                <a:sym typeface="Calibri"/>
              </a:rPr>
              <a:t>select </a:t>
            </a:r>
            <a:r>
              <a:rPr lang="en-US" sz="2200" b="0" i="0" u="none" strike="noStrike" cap="none" baseline="0" dirty="0">
                <a:solidFill>
                  <a:schemeClr val="dk1"/>
                </a:solidFill>
                <a:latin typeface="Calibri"/>
                <a:ea typeface="Calibri"/>
                <a:cs typeface="Calibri"/>
                <a:sym typeface="Calibri"/>
              </a:rPr>
              <a:t>Telephone and enter your audio pin if you haven’t already. </a:t>
            </a:r>
          </a:p>
          <a:p>
            <a:pPr marL="0" marR="0" lvl="0" indent="0" algn="l" rtl="0">
              <a:lnSpc>
                <a:spcPct val="110000"/>
              </a:lnSpc>
              <a:spcBef>
                <a:spcPts val="3000"/>
              </a:spcBef>
              <a:buClr>
                <a:schemeClr val="dk1"/>
              </a:buClr>
              <a:buSzPct val="25000"/>
              <a:buFont typeface="Calibri"/>
              <a:buNone/>
            </a:pPr>
            <a:r>
              <a:rPr lang="en-US" sz="2200" b="0" i="0" u="none" strike="noStrike" cap="none" baseline="0" dirty="0">
                <a:solidFill>
                  <a:schemeClr val="dk1"/>
                </a:solidFill>
                <a:latin typeface="Calibri"/>
                <a:ea typeface="Calibri"/>
                <a:cs typeface="Calibri"/>
                <a:sym typeface="Calibri"/>
              </a:rPr>
              <a:t>If you joined with a microphone and headset or speakers (VoIP), please select </a:t>
            </a:r>
            <a:r>
              <a:rPr lang="en-US" sz="2200" b="0" i="0" u="none" strike="noStrike" cap="none" baseline="0" dirty="0" err="1">
                <a:solidFill>
                  <a:schemeClr val="dk1"/>
                </a:solidFill>
                <a:latin typeface="Calibri"/>
                <a:ea typeface="Calibri"/>
                <a:cs typeface="Calibri"/>
                <a:sym typeface="Calibri"/>
              </a:rPr>
              <a:t>Mic</a:t>
            </a:r>
            <a:r>
              <a:rPr lang="en-US" sz="2200" b="0" i="0" u="none" strike="noStrike" cap="none" baseline="0" dirty="0">
                <a:solidFill>
                  <a:schemeClr val="dk1"/>
                </a:solidFill>
                <a:latin typeface="Calibri"/>
                <a:ea typeface="Calibri"/>
                <a:cs typeface="Calibri"/>
                <a:sym typeface="Calibri"/>
              </a:rPr>
              <a:t> &amp; Speakers.</a:t>
            </a:r>
          </a:p>
          <a:p>
            <a:pPr marL="0" marR="0" lvl="0" indent="0" algn="l" rtl="0">
              <a:lnSpc>
                <a:spcPct val="110000"/>
              </a:lnSpc>
              <a:spcBef>
                <a:spcPts val="3000"/>
              </a:spcBef>
              <a:buClr>
                <a:schemeClr val="dk1"/>
              </a:buClr>
              <a:buSzPct val="25000"/>
              <a:buFont typeface="Calibri"/>
              <a:buNone/>
            </a:pPr>
            <a:r>
              <a:rPr lang="en-US" sz="2200" b="0" i="0" u="none" strike="noStrike" cap="none" baseline="0" dirty="0">
                <a:solidFill>
                  <a:schemeClr val="dk1"/>
                </a:solidFill>
                <a:latin typeface="Calibri"/>
                <a:ea typeface="Calibri"/>
                <a:cs typeface="Calibri"/>
                <a:sym typeface="Calibri"/>
              </a:rPr>
              <a:t>We will start promptly at the hour.</a:t>
            </a:r>
          </a:p>
        </p:txBody>
      </p:sp>
      <p:pic>
        <p:nvPicPr>
          <p:cNvPr id="53" name="Shape 53"/>
          <p:cNvPicPr preferRelativeResize="0"/>
          <p:nvPr/>
        </p:nvPicPr>
        <p:blipFill>
          <a:blip r:embed="rId3"/>
          <a:stretch>
            <a:fillRect/>
          </a:stretch>
        </p:blipFill>
        <p:spPr>
          <a:xfrm>
            <a:off x="6172199" y="2884487"/>
            <a:ext cx="2625725" cy="1546224"/>
          </a:xfrm>
          <a:prstGeom prst="rect">
            <a:avLst/>
          </a:prstGeom>
        </p:spPr>
      </p:pic>
      <p:sp>
        <p:nvSpPr>
          <p:cNvPr id="57" name="Shape 57"/>
          <p:cNvSpPr txBox="1"/>
          <p:nvPr/>
        </p:nvSpPr>
        <p:spPr>
          <a:xfrm>
            <a:off x="533400" y="685800"/>
            <a:ext cx="8153399" cy="584200"/>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3200" b="1" i="0" u="none" strike="noStrike" cap="none" baseline="0" dirty="0">
                <a:solidFill>
                  <a:schemeClr val="dk1"/>
                </a:solidFill>
                <a:latin typeface="Calibri"/>
                <a:ea typeface="Calibri"/>
                <a:cs typeface="Calibri"/>
                <a:sym typeface="Calibri"/>
              </a:rPr>
              <a:t>Welcome to </a:t>
            </a:r>
            <a:r>
              <a:rPr lang="en-US" sz="3200" b="1" i="0" u="none" strike="noStrike" cap="none" baseline="0" dirty="0" smtClean="0">
                <a:solidFill>
                  <a:schemeClr val="dk1"/>
                </a:solidFill>
                <a:latin typeface="Calibri"/>
                <a:ea typeface="Calibri"/>
                <a:cs typeface="Calibri"/>
                <a:sym typeface="Calibri"/>
              </a:rPr>
              <a:t>the “Refreshing your probono.net Site’s Content and Design</a:t>
            </a:r>
            <a:r>
              <a:rPr lang="en-US" sz="3200" b="1" i="0" u="none" strike="noStrike" cap="none" dirty="0" smtClean="0">
                <a:solidFill>
                  <a:schemeClr val="dk1"/>
                </a:solidFill>
                <a:latin typeface="Calibri"/>
                <a:ea typeface="Calibri"/>
                <a:cs typeface="Calibri"/>
                <a:sym typeface="Calibri"/>
              </a:rPr>
              <a:t>” webinar</a:t>
            </a:r>
            <a:endParaRPr lang="en-US" sz="3200" b="1" i="0" u="none" strike="noStrike" cap="none" baseline="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18216916"/>
      </p:ext>
    </p:extLst>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quick poll …</a:t>
            </a:r>
            <a:endParaRPr lang="en-US" dirty="0"/>
          </a:p>
        </p:txBody>
      </p:sp>
      <p:sp>
        <p:nvSpPr>
          <p:cNvPr id="4" name="TextBox 3"/>
          <p:cNvSpPr txBox="1"/>
          <p:nvPr/>
        </p:nvSpPr>
        <p:spPr>
          <a:xfrm>
            <a:off x="966439" y="1676400"/>
            <a:ext cx="7315200" cy="769441"/>
          </a:xfrm>
          <a:prstGeom prst="rect">
            <a:avLst/>
          </a:prstGeom>
          <a:noFill/>
        </p:spPr>
        <p:txBody>
          <a:bodyPr wrap="square" rtlCol="0">
            <a:spAutoFit/>
          </a:bodyPr>
          <a:lstStyle/>
          <a:p>
            <a:r>
              <a:rPr lang="en-US" sz="4400" dirty="0" smtClean="0"/>
              <a:t>Tell us about your site review….</a:t>
            </a:r>
            <a:endParaRPr lang="en-US" sz="4400" dirty="0"/>
          </a:p>
        </p:txBody>
      </p:sp>
      <p:pic>
        <p:nvPicPr>
          <p:cNvPr id="2057" name="Picture 9" descr="C:\Users\jtheil\AppData\Local\Microsoft\Windows\Temporary Internet Files\Content.IE5\RPYU91PV\MP90044230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9489" y="2667000"/>
            <a:ext cx="4229100" cy="281940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15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Architecture (IA)</a:t>
            </a:r>
            <a:endParaRPr lang="en-US" dirty="0"/>
          </a:p>
        </p:txBody>
      </p:sp>
      <p:sp>
        <p:nvSpPr>
          <p:cNvPr id="3" name="Content Placeholder 2"/>
          <p:cNvSpPr>
            <a:spLocks noGrp="1"/>
          </p:cNvSpPr>
          <p:nvPr>
            <p:ph idx="1"/>
          </p:nvPr>
        </p:nvSpPr>
        <p:spPr>
          <a:xfrm>
            <a:off x="533400" y="2362200"/>
            <a:ext cx="8229600" cy="1752600"/>
          </a:xfrm>
        </p:spPr>
        <p:txBody>
          <a:bodyPr>
            <a:noAutofit/>
          </a:bodyPr>
          <a:lstStyle/>
          <a:p>
            <a:pPr marL="0" indent="0">
              <a:buNone/>
            </a:pPr>
            <a:r>
              <a:rPr lang="en-US" sz="3600" i="1" dirty="0" smtClean="0"/>
              <a:t>“The art and science of organizing digital information … which means…consciously organizing the content and flow of a website”</a:t>
            </a:r>
            <a:endParaRPr lang="en-US" sz="3600" i="1" dirty="0"/>
          </a:p>
        </p:txBody>
      </p:sp>
    </p:spTree>
    <p:extLst>
      <p:ext uri="{BB962C8B-B14F-4D97-AF65-F5344CB8AC3E}">
        <p14:creationId xmlns:p14="http://schemas.microsoft.com/office/powerpoint/2010/main" val="2295577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does this matter?</a:t>
            </a:r>
            <a:endParaRPr lang="en-US" dirty="0"/>
          </a:p>
        </p:txBody>
      </p:sp>
      <p:sp>
        <p:nvSpPr>
          <p:cNvPr id="3" name="Content Placeholder 2"/>
          <p:cNvSpPr>
            <a:spLocks noGrp="1"/>
          </p:cNvSpPr>
          <p:nvPr>
            <p:ph idx="1"/>
          </p:nvPr>
        </p:nvSpPr>
        <p:spPr>
          <a:xfrm>
            <a:off x="685800" y="1752600"/>
            <a:ext cx="7620000" cy="1981200"/>
          </a:xfrm>
        </p:spPr>
        <p:txBody>
          <a:bodyPr>
            <a:normAutofit/>
          </a:bodyPr>
          <a:lstStyle/>
          <a:p>
            <a:pPr marL="0" indent="0" algn="ctr">
              <a:buNone/>
            </a:pPr>
            <a:r>
              <a:rPr lang="en-US" sz="4000" i="1" dirty="0" smtClean="0"/>
              <a:t>“Helps users understand where they are, what they’ve found, what’s around, and what to expect”</a:t>
            </a:r>
            <a:endParaRPr lang="en-US" sz="4000" i="1" dirty="0"/>
          </a:p>
        </p:txBody>
      </p:sp>
      <p:sp>
        <p:nvSpPr>
          <p:cNvPr id="4" name="TextBox 3"/>
          <p:cNvSpPr txBox="1"/>
          <p:nvPr/>
        </p:nvSpPr>
        <p:spPr>
          <a:xfrm>
            <a:off x="3360544" y="4274880"/>
            <a:ext cx="2286000" cy="584775"/>
          </a:xfrm>
          <a:prstGeom prst="rect">
            <a:avLst/>
          </a:prstGeom>
          <a:noFill/>
        </p:spPr>
        <p:txBody>
          <a:bodyPr wrap="square" rtlCol="0">
            <a:spAutoFit/>
          </a:bodyPr>
          <a:lstStyle/>
          <a:p>
            <a:r>
              <a:rPr lang="en-US" sz="3200" i="1" dirty="0" smtClean="0">
                <a:solidFill>
                  <a:schemeClr val="tx2">
                    <a:lumMod val="75000"/>
                  </a:schemeClr>
                </a:solidFill>
                <a:latin typeface="Aharoni" pitchFamily="2" charset="-79"/>
                <a:cs typeface="Aharoni" pitchFamily="2" charset="-79"/>
              </a:rPr>
              <a:t>SIMPLE</a:t>
            </a:r>
            <a:endParaRPr lang="en-US" sz="3200" i="1" dirty="0">
              <a:solidFill>
                <a:schemeClr val="tx2">
                  <a:lumMod val="75000"/>
                </a:schemeClr>
              </a:solidFill>
              <a:latin typeface="Aharoni" pitchFamily="2" charset="-79"/>
              <a:cs typeface="Aharoni" pitchFamily="2" charset="-79"/>
            </a:endParaRPr>
          </a:p>
        </p:txBody>
      </p:sp>
      <p:sp>
        <p:nvSpPr>
          <p:cNvPr id="5" name="TextBox 4"/>
          <p:cNvSpPr txBox="1"/>
          <p:nvPr/>
        </p:nvSpPr>
        <p:spPr>
          <a:xfrm>
            <a:off x="2006600" y="4628032"/>
            <a:ext cx="2667000" cy="830997"/>
          </a:xfrm>
          <a:prstGeom prst="rect">
            <a:avLst/>
          </a:prstGeom>
          <a:noFill/>
        </p:spPr>
        <p:txBody>
          <a:bodyPr wrap="square" rtlCol="0">
            <a:spAutoFit/>
          </a:bodyPr>
          <a:lstStyle/>
          <a:p>
            <a:r>
              <a:rPr lang="en-US" sz="4800" i="1" dirty="0" smtClean="0">
                <a:solidFill>
                  <a:schemeClr val="tx2">
                    <a:lumMod val="75000"/>
                  </a:schemeClr>
                </a:solidFill>
                <a:latin typeface="Arial Black" pitchFamily="34" charset="0"/>
              </a:rPr>
              <a:t>CLEAR</a:t>
            </a:r>
            <a:endParaRPr lang="en-US" sz="4800" i="1" dirty="0">
              <a:solidFill>
                <a:schemeClr val="tx2">
                  <a:lumMod val="75000"/>
                </a:schemeClr>
              </a:solidFill>
              <a:latin typeface="Arial Black" pitchFamily="34" charset="0"/>
            </a:endParaRPr>
          </a:p>
        </p:txBody>
      </p:sp>
      <p:sp>
        <p:nvSpPr>
          <p:cNvPr id="6" name="TextBox 5"/>
          <p:cNvSpPr txBox="1"/>
          <p:nvPr/>
        </p:nvSpPr>
        <p:spPr>
          <a:xfrm>
            <a:off x="3073400" y="5156343"/>
            <a:ext cx="5486400" cy="830997"/>
          </a:xfrm>
          <a:prstGeom prst="rect">
            <a:avLst/>
          </a:prstGeom>
          <a:noFill/>
        </p:spPr>
        <p:txBody>
          <a:bodyPr wrap="square" rtlCol="0">
            <a:spAutoFit/>
          </a:bodyPr>
          <a:lstStyle/>
          <a:p>
            <a:r>
              <a:rPr lang="en-US" sz="4800" dirty="0" smtClean="0">
                <a:solidFill>
                  <a:schemeClr val="tx2">
                    <a:lumMod val="75000"/>
                  </a:schemeClr>
                </a:solidFill>
                <a:latin typeface="Arial Black" pitchFamily="34" charset="0"/>
              </a:rPr>
              <a:t>USEFUL</a:t>
            </a:r>
            <a:endParaRPr lang="en-US" sz="4800" dirty="0">
              <a:solidFill>
                <a:schemeClr val="tx2">
                  <a:lumMod val="75000"/>
                </a:schemeClr>
              </a:solidFill>
              <a:latin typeface="Arial Black" pitchFamily="34" charset="0"/>
            </a:endParaRPr>
          </a:p>
        </p:txBody>
      </p:sp>
      <p:sp>
        <p:nvSpPr>
          <p:cNvPr id="7" name="TextBox 6"/>
          <p:cNvSpPr txBox="1"/>
          <p:nvPr/>
        </p:nvSpPr>
        <p:spPr>
          <a:xfrm>
            <a:off x="4673600" y="4581866"/>
            <a:ext cx="3352800" cy="923330"/>
          </a:xfrm>
          <a:prstGeom prst="rect">
            <a:avLst/>
          </a:prstGeom>
          <a:noFill/>
        </p:spPr>
        <p:txBody>
          <a:bodyPr wrap="square" rtlCol="0">
            <a:spAutoFit/>
          </a:bodyPr>
          <a:lstStyle/>
          <a:p>
            <a:r>
              <a:rPr lang="en-US" sz="5400" b="1" i="1" dirty="0" smtClean="0">
                <a:solidFill>
                  <a:schemeClr val="tx2">
                    <a:lumMod val="75000"/>
                  </a:schemeClr>
                </a:solidFill>
                <a:effectLst>
                  <a:outerShdw blurRad="38100" dist="38100" dir="2700000" algn="tl">
                    <a:srgbClr val="000000">
                      <a:alpha val="43137"/>
                    </a:srgbClr>
                  </a:outerShdw>
                </a:effectLst>
                <a:latin typeface="Blue Highway" pitchFamily="2" charset="0"/>
              </a:rPr>
              <a:t>DIRECTIVE</a:t>
            </a:r>
            <a:endParaRPr lang="en-US" sz="5400" b="1" i="1" dirty="0">
              <a:solidFill>
                <a:schemeClr val="tx2">
                  <a:lumMod val="75000"/>
                </a:schemeClr>
              </a:solidFill>
              <a:effectLst>
                <a:outerShdw blurRad="38100" dist="38100" dir="2700000" algn="tl">
                  <a:srgbClr val="000000">
                    <a:alpha val="43137"/>
                  </a:srgbClr>
                </a:outerShdw>
              </a:effectLst>
              <a:latin typeface="Blue Highway" pitchFamily="2" charset="0"/>
            </a:endParaRPr>
          </a:p>
        </p:txBody>
      </p:sp>
      <p:sp>
        <p:nvSpPr>
          <p:cNvPr id="8" name="TextBox 7"/>
          <p:cNvSpPr txBox="1"/>
          <p:nvPr/>
        </p:nvSpPr>
        <p:spPr>
          <a:xfrm>
            <a:off x="4978400" y="4288890"/>
            <a:ext cx="1905000" cy="646331"/>
          </a:xfrm>
          <a:prstGeom prst="rect">
            <a:avLst/>
          </a:prstGeom>
          <a:noFill/>
        </p:spPr>
        <p:txBody>
          <a:bodyPr wrap="square" rtlCol="0">
            <a:spAutoFit/>
          </a:bodyPr>
          <a:lstStyle/>
          <a:p>
            <a:r>
              <a:rPr lang="en-US" sz="3600" b="1" dirty="0" smtClean="0">
                <a:solidFill>
                  <a:schemeClr val="tx2">
                    <a:lumMod val="75000"/>
                  </a:schemeClr>
                </a:solidFill>
              </a:rPr>
              <a:t>CONCISE</a:t>
            </a:r>
            <a:endParaRPr lang="en-US" sz="3600" b="1" dirty="0">
              <a:solidFill>
                <a:schemeClr val="tx2">
                  <a:lumMod val="75000"/>
                </a:schemeClr>
              </a:solidFill>
            </a:endParaRPr>
          </a:p>
        </p:txBody>
      </p:sp>
      <p:sp>
        <p:nvSpPr>
          <p:cNvPr id="9" name="TextBox 8"/>
          <p:cNvSpPr txBox="1"/>
          <p:nvPr/>
        </p:nvSpPr>
        <p:spPr>
          <a:xfrm>
            <a:off x="2362200" y="5693054"/>
            <a:ext cx="3225800" cy="769441"/>
          </a:xfrm>
          <a:prstGeom prst="rect">
            <a:avLst/>
          </a:prstGeom>
          <a:noFill/>
        </p:spPr>
        <p:txBody>
          <a:bodyPr wrap="square" rtlCol="0">
            <a:spAutoFit/>
          </a:bodyPr>
          <a:lstStyle/>
          <a:p>
            <a:r>
              <a:rPr lang="en-US" sz="4400" b="1" i="1" dirty="0" smtClean="0">
                <a:solidFill>
                  <a:schemeClr val="tx2">
                    <a:lumMod val="75000"/>
                  </a:schemeClr>
                </a:solidFill>
              </a:rPr>
              <a:t>CONSISTENT</a:t>
            </a:r>
            <a:endParaRPr lang="en-US" sz="4400" b="1" i="1" dirty="0">
              <a:solidFill>
                <a:schemeClr val="tx2">
                  <a:lumMod val="75000"/>
                </a:schemeClr>
              </a:solidFill>
            </a:endParaRPr>
          </a:p>
        </p:txBody>
      </p:sp>
    </p:spTree>
    <p:extLst>
      <p:ext uri="{BB962C8B-B14F-4D97-AF65-F5344CB8AC3E}">
        <p14:creationId xmlns:p14="http://schemas.microsoft.com/office/powerpoint/2010/main" val="2084842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it look like?</a:t>
            </a:r>
            <a:endParaRPr lang="en-US" dirty="0"/>
          </a:p>
        </p:txBody>
      </p:sp>
      <p:sp>
        <p:nvSpPr>
          <p:cNvPr id="3" name="Content Placeholder 2"/>
          <p:cNvSpPr>
            <a:spLocks noGrp="1"/>
          </p:cNvSpPr>
          <p:nvPr>
            <p:ph idx="1"/>
          </p:nvPr>
        </p:nvSpPr>
        <p:spPr>
          <a:xfrm>
            <a:off x="457200" y="1143000"/>
            <a:ext cx="8229600" cy="4525963"/>
          </a:xfrm>
        </p:spPr>
        <p:txBody>
          <a:bodyPr>
            <a:normAutofit lnSpcReduction="10000"/>
          </a:bodyPr>
          <a:lstStyle/>
          <a:p>
            <a:endParaRPr lang="en-US" dirty="0" smtClean="0"/>
          </a:p>
          <a:p>
            <a:r>
              <a:rPr lang="en-US" dirty="0"/>
              <a:t>How users browse or move through information (</a:t>
            </a:r>
            <a:r>
              <a:rPr lang="en-US" i="1" dirty="0" smtClean="0"/>
              <a:t>navigation systems</a:t>
            </a:r>
            <a:r>
              <a:rPr lang="en-US" dirty="0" smtClean="0"/>
              <a:t>)</a:t>
            </a:r>
            <a:endParaRPr lang="en-US" dirty="0"/>
          </a:p>
          <a:p>
            <a:r>
              <a:rPr lang="en-US" dirty="0" smtClean="0"/>
              <a:t>How you categorize and structure information (</a:t>
            </a:r>
            <a:r>
              <a:rPr lang="en-US" i="1" dirty="0" smtClean="0"/>
              <a:t>organizing schemes and structures</a:t>
            </a:r>
            <a:r>
              <a:rPr lang="en-US" dirty="0" smtClean="0"/>
              <a:t>)</a:t>
            </a:r>
          </a:p>
          <a:p>
            <a:r>
              <a:rPr lang="en-US" dirty="0" smtClean="0"/>
              <a:t>How you represent information (</a:t>
            </a:r>
            <a:r>
              <a:rPr lang="en-US" i="1" dirty="0" smtClean="0"/>
              <a:t>labeling systems</a:t>
            </a:r>
            <a:r>
              <a:rPr lang="en-US" dirty="0" smtClean="0"/>
              <a:t>)</a:t>
            </a:r>
          </a:p>
          <a:p>
            <a:r>
              <a:rPr lang="en-US" dirty="0" smtClean="0"/>
              <a:t>How users look for information (</a:t>
            </a:r>
            <a:r>
              <a:rPr lang="en-US" i="1" dirty="0" smtClean="0"/>
              <a:t>searching systems</a:t>
            </a:r>
            <a:r>
              <a:rPr lang="en-US" dirty="0" smtClean="0"/>
              <a:t>)</a:t>
            </a:r>
            <a:endParaRPr lang="en-US" dirty="0"/>
          </a:p>
        </p:txBody>
      </p:sp>
    </p:spTree>
    <p:extLst>
      <p:ext uri="{BB962C8B-B14F-4D97-AF65-F5344CB8AC3E}">
        <p14:creationId xmlns:p14="http://schemas.microsoft.com/office/powerpoint/2010/main" val="3983073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some useful probono.net tools for </a:t>
            </a:r>
            <a:r>
              <a:rPr lang="en-US" dirty="0" smtClean="0"/>
              <a:t>a review? </a:t>
            </a:r>
            <a:endParaRPr lang="en-US" dirty="0"/>
          </a:p>
        </p:txBody>
      </p:sp>
      <p:sp>
        <p:nvSpPr>
          <p:cNvPr id="3" name="Content Placeholder 2"/>
          <p:cNvSpPr>
            <a:spLocks noGrp="1"/>
          </p:cNvSpPr>
          <p:nvPr>
            <p:ph idx="1"/>
          </p:nvPr>
        </p:nvSpPr>
        <p:spPr>
          <a:xfrm>
            <a:off x="457200" y="1447800"/>
            <a:ext cx="8229600" cy="4525963"/>
          </a:xfrm>
        </p:spPr>
        <p:txBody>
          <a:bodyPr>
            <a:normAutofit fontScale="92500" lnSpcReduction="20000"/>
          </a:bodyPr>
          <a:lstStyle/>
          <a:p>
            <a:pPr marL="0" indent="0">
              <a:buNone/>
            </a:pPr>
            <a:endParaRPr lang="en-US" dirty="0" smtClean="0"/>
          </a:p>
          <a:p>
            <a:r>
              <a:rPr lang="en-US" dirty="0"/>
              <a:t>Navigation:</a:t>
            </a:r>
          </a:p>
          <a:p>
            <a:pPr lvl="1"/>
            <a:r>
              <a:rPr lang="en-US" dirty="0"/>
              <a:t>Custom Resource Pages</a:t>
            </a:r>
          </a:p>
          <a:p>
            <a:pPr lvl="1"/>
            <a:r>
              <a:rPr lang="en-US" dirty="0"/>
              <a:t>Flex Pages</a:t>
            </a:r>
          </a:p>
          <a:p>
            <a:r>
              <a:rPr lang="en-US" dirty="0" smtClean="0"/>
              <a:t>Content Tools:</a:t>
            </a:r>
          </a:p>
          <a:p>
            <a:pPr lvl="1"/>
            <a:r>
              <a:rPr lang="en-US" dirty="0" smtClean="0"/>
              <a:t>Content </a:t>
            </a:r>
            <a:r>
              <a:rPr lang="en-US" dirty="0" smtClean="0"/>
              <a:t>Syndication Widgets</a:t>
            </a:r>
          </a:p>
          <a:p>
            <a:pPr lvl="1"/>
            <a:r>
              <a:rPr lang="en-US" dirty="0" smtClean="0"/>
              <a:t>RSS Feed Importer Tool</a:t>
            </a:r>
          </a:p>
          <a:p>
            <a:pPr lvl="1"/>
            <a:r>
              <a:rPr lang="en-US" dirty="0" smtClean="0"/>
              <a:t>Shared Content </a:t>
            </a:r>
            <a:r>
              <a:rPr lang="en-US" dirty="0" smtClean="0"/>
              <a:t>Tool</a:t>
            </a:r>
            <a:endParaRPr lang="en-US" dirty="0" smtClean="0"/>
          </a:p>
          <a:p>
            <a:r>
              <a:rPr lang="en-US" dirty="0" smtClean="0"/>
              <a:t>Design Options – custom or using existing probono.net features</a:t>
            </a:r>
            <a:endParaRPr lang="en-US" dirty="0" smtClean="0"/>
          </a:p>
          <a:p>
            <a:pPr marL="57150" indent="0">
              <a:buNone/>
            </a:pPr>
            <a:endParaRPr lang="en-US" dirty="0" smtClean="0"/>
          </a:p>
          <a:p>
            <a:endParaRPr lang="en-US" dirty="0"/>
          </a:p>
        </p:txBody>
      </p:sp>
    </p:spTree>
    <p:extLst>
      <p:ext uri="{BB962C8B-B14F-4D97-AF65-F5344CB8AC3E}">
        <p14:creationId xmlns:p14="http://schemas.microsoft.com/office/powerpoint/2010/main" val="4150015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609600"/>
            <a:ext cx="8229600" cy="1143000"/>
          </a:xfrm>
        </p:spPr>
        <p:txBody>
          <a:bodyPr>
            <a:normAutofit fontScale="90000"/>
          </a:bodyPr>
          <a:lstStyle/>
          <a:p>
            <a:r>
              <a:rPr lang="en-US" dirty="0" smtClean="0"/>
              <a:t>Now… let’s look at IA put into practice!</a:t>
            </a:r>
            <a:endParaRPr lang="en-US" dirty="0"/>
          </a:p>
        </p:txBody>
      </p:sp>
      <p:pic>
        <p:nvPicPr>
          <p:cNvPr id="2051" name="Picture 3" descr="C:\Users\jtheil\AppData\Local\Microsoft\Windows\Temporary Internet Files\Content.IE5\WTS6H71J\MP900438753[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474"/>
          <a:stretch/>
        </p:blipFill>
        <p:spPr bwMode="auto">
          <a:xfrm>
            <a:off x="3048000" y="1981200"/>
            <a:ext cx="3048000" cy="36451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325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r>
              <a:rPr lang="en-US" sz="3200" b="0" dirty="0" smtClean="0">
                <a:ln>
                  <a:solidFill>
                    <a:schemeClr val="tx2">
                      <a:lumMod val="50000"/>
                    </a:schemeClr>
                  </a:solidFill>
                </a:ln>
              </a:rPr>
              <a:t>spring cleaning For your website</a:t>
            </a:r>
            <a:endParaRPr lang="en-US" sz="3200" b="0" dirty="0">
              <a:ln>
                <a:solidFill>
                  <a:schemeClr val="tx2">
                    <a:lumMod val="50000"/>
                  </a:schemeClr>
                </a:solidFill>
              </a:ln>
            </a:endParaRPr>
          </a:p>
        </p:txBody>
      </p:sp>
      <p:sp>
        <p:nvSpPr>
          <p:cNvPr id="3" name="Title 2"/>
          <p:cNvSpPr>
            <a:spLocks noGrp="1"/>
          </p:cNvSpPr>
          <p:nvPr>
            <p:ph type="ctrTitle"/>
          </p:nvPr>
        </p:nvSpPr>
        <p:spPr>
          <a:xfrm>
            <a:off x="685799" y="381000"/>
            <a:ext cx="8139725" cy="1752600"/>
          </a:xfrm>
          <a:noFill/>
        </p:spPr>
        <p:txBody>
          <a:bodyPr/>
          <a:lstStyle/>
          <a:p>
            <a:r>
              <a:rPr lang="en-US" b="1" dirty="0" smtClean="0">
                <a:ln>
                  <a:solidFill>
                    <a:schemeClr val="accent4">
                      <a:lumMod val="50000"/>
                    </a:schemeClr>
                  </a:solidFill>
                </a:ln>
                <a:solidFill>
                  <a:schemeClr val="accent1">
                    <a:lumMod val="90000"/>
                  </a:schemeClr>
                </a:solidFill>
              </a:rPr>
              <a:t>Website Content Management</a:t>
            </a:r>
            <a:endParaRPr lang="en-US" b="1" dirty="0">
              <a:ln>
                <a:solidFill>
                  <a:schemeClr val="accent4">
                    <a:lumMod val="50000"/>
                  </a:schemeClr>
                </a:solidFill>
              </a:ln>
              <a:solidFill>
                <a:schemeClr val="accent1">
                  <a:lumMod val="90000"/>
                </a:schemeClr>
              </a:solidFill>
            </a:endParaRPr>
          </a:p>
        </p:txBody>
      </p:sp>
      <p:pic>
        <p:nvPicPr>
          <p:cNvPr id="8" name="Picture 7" descr="transparen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86838" y="5015031"/>
            <a:ext cx="1638687" cy="1216090"/>
          </a:xfrm>
          <a:prstGeom prst="rect">
            <a:avLst/>
          </a:prstGeom>
        </p:spPr>
      </p:pic>
    </p:spTree>
    <p:extLst>
      <p:ext uri="{BB962C8B-B14F-4D97-AF65-F5344CB8AC3E}">
        <p14:creationId xmlns:p14="http://schemas.microsoft.com/office/powerpoint/2010/main" val="3254998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much cleaning should I do?</a:t>
            </a:r>
            <a:endParaRPr lang="en-US" b="1" dirty="0"/>
          </a:p>
        </p:txBody>
      </p:sp>
      <p:sp>
        <p:nvSpPr>
          <p:cNvPr id="3" name="Content Placeholder 2"/>
          <p:cNvSpPr>
            <a:spLocks noGrp="1"/>
          </p:cNvSpPr>
          <p:nvPr>
            <p:ph sz="quarter" idx="1"/>
          </p:nvPr>
        </p:nvSpPr>
        <p:spPr>
          <a:xfrm>
            <a:off x="301752" y="2023230"/>
            <a:ext cx="8503920" cy="4075817"/>
          </a:xfrm>
        </p:spPr>
        <p:txBody>
          <a:bodyPr/>
          <a:lstStyle/>
          <a:p>
            <a:pPr marL="1887538" indent="-273050"/>
            <a:r>
              <a:rPr lang="en-US" sz="3600" b="1" dirty="0" smtClean="0"/>
              <a:t>Critical Maintenance</a:t>
            </a:r>
          </a:p>
          <a:p>
            <a:pPr marL="1887538" indent="-273050"/>
            <a:r>
              <a:rPr lang="en-US" sz="3600" b="1" dirty="0" smtClean="0"/>
              <a:t>Full Site Audit </a:t>
            </a:r>
          </a:p>
          <a:p>
            <a:pPr marL="1887538" indent="-273050"/>
            <a:r>
              <a:rPr lang="en-US" sz="3600" b="1" dirty="0" smtClean="0"/>
              <a:t>Redesign</a:t>
            </a:r>
          </a:p>
          <a:p>
            <a:endParaRPr lang="en-US" dirty="0"/>
          </a:p>
        </p:txBody>
      </p:sp>
    </p:spTree>
    <p:extLst>
      <p:ext uri="{BB962C8B-B14F-4D97-AF65-F5344CB8AC3E}">
        <p14:creationId xmlns:p14="http://schemas.microsoft.com/office/powerpoint/2010/main" val="2003843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Critical Maintenance</a:t>
            </a:r>
            <a:endParaRPr lang="en-US" b="1" dirty="0"/>
          </a:p>
        </p:txBody>
      </p:sp>
      <p:sp>
        <p:nvSpPr>
          <p:cNvPr id="3" name="Content Placeholder 2"/>
          <p:cNvSpPr>
            <a:spLocks noGrp="1"/>
          </p:cNvSpPr>
          <p:nvPr>
            <p:ph sz="quarter" idx="1"/>
          </p:nvPr>
        </p:nvSpPr>
        <p:spPr/>
        <p:txBody>
          <a:bodyPr/>
          <a:lstStyle/>
          <a:p>
            <a:r>
              <a:rPr lang="en-US" b="1" dirty="0" smtClean="0"/>
              <a:t>Find &amp; fix </a:t>
            </a:r>
            <a:r>
              <a:rPr lang="en-US" b="1" dirty="0"/>
              <a:t>b</a:t>
            </a:r>
            <a:r>
              <a:rPr lang="en-US" b="1" dirty="0" smtClean="0"/>
              <a:t>roken links</a:t>
            </a:r>
          </a:p>
          <a:p>
            <a:pPr lvl="1"/>
            <a:r>
              <a:rPr lang="en-US" b="1" dirty="0" smtClean="0"/>
              <a:t>Use a link checker</a:t>
            </a:r>
          </a:p>
          <a:p>
            <a:pPr lvl="2"/>
            <a:r>
              <a:rPr lang="en-US" b="1" dirty="0">
                <a:solidFill>
                  <a:schemeClr val="tx1">
                    <a:lumMod val="95000"/>
                    <a:lumOff val="5000"/>
                  </a:schemeClr>
                </a:solidFill>
                <a:hlinkClick r:id="rId3"/>
              </a:rPr>
              <a:t>http://lawhelp.wordpress.com/2014/04/17/brokenlinkchecker/#more-</a:t>
            </a:r>
            <a:r>
              <a:rPr lang="en-US" b="1" dirty="0" smtClean="0">
                <a:solidFill>
                  <a:schemeClr val="tx1">
                    <a:lumMod val="95000"/>
                    <a:lumOff val="5000"/>
                  </a:schemeClr>
                </a:solidFill>
                <a:hlinkClick r:id="rId3"/>
              </a:rPr>
              <a:t>936</a:t>
            </a:r>
            <a:r>
              <a:rPr lang="en-US" b="1" dirty="0" smtClean="0">
                <a:solidFill>
                  <a:schemeClr val="tx1">
                    <a:lumMod val="95000"/>
                    <a:lumOff val="5000"/>
                  </a:schemeClr>
                </a:solidFill>
              </a:rPr>
              <a:t> </a:t>
            </a:r>
          </a:p>
          <a:p>
            <a:pPr lvl="1"/>
            <a:r>
              <a:rPr lang="en-US" b="1" dirty="0" smtClean="0"/>
              <a:t>Set external links to open in a new page</a:t>
            </a:r>
          </a:p>
          <a:p>
            <a:pPr lvl="1"/>
            <a:r>
              <a:rPr lang="en-US" b="1" dirty="0" smtClean="0"/>
              <a:t>Prioritize to review links on a regular schedule</a:t>
            </a:r>
          </a:p>
          <a:p>
            <a:r>
              <a:rPr lang="en-US" b="1" dirty="0" smtClean="0"/>
              <a:t>Delete or archive old items</a:t>
            </a:r>
          </a:p>
          <a:p>
            <a:pPr lvl="1"/>
            <a:r>
              <a:rPr lang="en-US" b="1" dirty="0" smtClean="0"/>
              <a:t>Consider using a blog for time-limited items</a:t>
            </a:r>
          </a:p>
          <a:p>
            <a:pPr lvl="1"/>
            <a:r>
              <a:rPr lang="en-US" b="1" dirty="0" smtClean="0"/>
              <a:t>Integrate RSS feed in a widget</a:t>
            </a:r>
            <a:endParaRPr lang="en-US" b="1" dirty="0"/>
          </a:p>
        </p:txBody>
      </p:sp>
    </p:spTree>
    <p:extLst>
      <p:ext uri="{BB962C8B-B14F-4D97-AF65-F5344CB8AC3E}">
        <p14:creationId xmlns:p14="http://schemas.microsoft.com/office/powerpoint/2010/main" val="3700912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Critical Maintenance</a:t>
            </a:r>
            <a:endParaRPr lang="en-US" b="1" dirty="0"/>
          </a:p>
        </p:txBody>
      </p:sp>
      <p:sp>
        <p:nvSpPr>
          <p:cNvPr id="3" name="Content Placeholder 2"/>
          <p:cNvSpPr>
            <a:spLocks noGrp="1"/>
          </p:cNvSpPr>
          <p:nvPr>
            <p:ph sz="quarter" idx="1"/>
          </p:nvPr>
        </p:nvSpPr>
        <p:spPr/>
        <p:txBody>
          <a:bodyPr/>
          <a:lstStyle/>
          <a:p>
            <a:r>
              <a:rPr lang="en-US" b="1" dirty="0" smtClean="0"/>
              <a:t>Home Page Cleanup</a:t>
            </a:r>
          </a:p>
          <a:p>
            <a:pPr lvl="1"/>
            <a:r>
              <a:rPr lang="en-US" b="1" dirty="0" smtClean="0"/>
              <a:t>Is the information accurate?</a:t>
            </a:r>
          </a:p>
          <a:p>
            <a:pPr lvl="1"/>
            <a:r>
              <a:rPr lang="en-US" b="1" dirty="0" smtClean="0"/>
              <a:t>Is there outdated content?</a:t>
            </a:r>
          </a:p>
          <a:p>
            <a:pPr lvl="1"/>
            <a:r>
              <a:rPr lang="en-US" b="1" dirty="0" smtClean="0"/>
              <a:t>Is it clear what the site is about?</a:t>
            </a:r>
          </a:p>
          <a:p>
            <a:pPr lvl="1"/>
            <a:r>
              <a:rPr lang="en-US" b="1" dirty="0" smtClean="0"/>
              <a:t>What is the message to your audience? What do you want a user to do?</a:t>
            </a:r>
          </a:p>
          <a:p>
            <a:pPr lvl="1"/>
            <a:r>
              <a:rPr lang="en-US" b="1" dirty="0" smtClean="0"/>
              <a:t>Are you using hyperlinks to direct a user where you want them to go?</a:t>
            </a:r>
          </a:p>
          <a:p>
            <a:pPr lvl="1"/>
            <a:r>
              <a:rPr lang="en-US" b="1" dirty="0" smtClean="0"/>
              <a:t>Have you integrated social media tools/icons?</a:t>
            </a:r>
            <a:endParaRPr lang="en-US" b="1" dirty="0"/>
          </a:p>
        </p:txBody>
      </p:sp>
    </p:spTree>
    <p:extLst>
      <p:ext uri="{BB962C8B-B14F-4D97-AF65-F5344CB8AC3E}">
        <p14:creationId xmlns:p14="http://schemas.microsoft.com/office/powerpoint/2010/main" val="528069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p:nvPr/>
        </p:nvSpPr>
        <p:spPr>
          <a:xfrm>
            <a:off x="228600" y="990600"/>
            <a:ext cx="5575300" cy="4953000"/>
          </a:xfrm>
          <a:prstGeom prst="rect">
            <a:avLst/>
          </a:prstGeom>
          <a:noFill/>
          <a:ln>
            <a:noFill/>
          </a:ln>
        </p:spPr>
        <p:txBody>
          <a:bodyPr lIns="91425" tIns="45700" rIns="91425" bIns="45700" anchor="ctr" anchorCtr="0">
            <a:noAutofit/>
          </a:bodyPr>
          <a:lstStyle/>
          <a:p>
            <a:pPr marL="0" marR="0" lvl="0" indent="0" algn="l" rtl="0">
              <a:lnSpc>
                <a:spcPct val="110000"/>
              </a:lnSpc>
              <a:spcBef>
                <a:spcPts val="3000"/>
              </a:spcBef>
              <a:buClr>
                <a:schemeClr val="dk1"/>
              </a:buClr>
              <a:buSzPct val="25000"/>
              <a:buFont typeface="Calibri"/>
              <a:buNone/>
            </a:pPr>
            <a:r>
              <a:rPr lang="en-US" sz="2000" b="0" i="0" u="none" strike="noStrike" cap="none" baseline="0" dirty="0">
                <a:solidFill>
                  <a:schemeClr val="dk1"/>
                </a:solidFill>
                <a:latin typeface="Calibri"/>
                <a:ea typeface="Calibri"/>
                <a:cs typeface="Calibri"/>
                <a:sym typeface="Calibri"/>
              </a:rPr>
              <a:t>Maximize/minimize control panel with the orange arrow.</a:t>
            </a:r>
          </a:p>
          <a:p>
            <a:pPr marL="0" marR="0" lvl="0" indent="0" algn="l" rtl="0">
              <a:lnSpc>
                <a:spcPct val="110000"/>
              </a:lnSpc>
              <a:spcBef>
                <a:spcPts val="3000"/>
              </a:spcBef>
              <a:buClr>
                <a:schemeClr val="dk1"/>
              </a:buClr>
              <a:buSzPct val="25000"/>
              <a:buFont typeface="Calibri"/>
              <a:buNone/>
            </a:pPr>
            <a:r>
              <a:rPr lang="en-US" sz="2000" b="0" i="0" u="none" strike="noStrike" cap="none" baseline="0" dirty="0">
                <a:solidFill>
                  <a:schemeClr val="dk1"/>
                </a:solidFill>
                <a:latin typeface="Calibri"/>
                <a:ea typeface="Calibri"/>
                <a:cs typeface="Calibri"/>
                <a:sym typeface="Calibri"/>
              </a:rPr>
              <a:t>VOIP users select </a:t>
            </a:r>
            <a:r>
              <a:rPr lang="en-US" sz="2000" b="0" i="0" u="none" strike="noStrike" cap="none" baseline="0" dirty="0" err="1">
                <a:solidFill>
                  <a:schemeClr val="dk1"/>
                </a:solidFill>
                <a:latin typeface="Calibri"/>
                <a:ea typeface="Calibri"/>
                <a:cs typeface="Calibri"/>
                <a:sym typeface="Calibri"/>
              </a:rPr>
              <a:t>Mic</a:t>
            </a:r>
            <a:r>
              <a:rPr lang="en-US" sz="2000" b="0" i="0" u="none" strike="noStrike" cap="none" baseline="0" dirty="0">
                <a:solidFill>
                  <a:schemeClr val="dk1"/>
                </a:solidFill>
                <a:latin typeface="Calibri"/>
                <a:ea typeface="Calibri"/>
                <a:cs typeface="Calibri"/>
                <a:sym typeface="Calibri"/>
              </a:rPr>
              <a:t> &amp; Speakers.</a:t>
            </a:r>
            <a:br>
              <a:rPr lang="en-US" sz="2000" b="0" i="0" u="none" strike="noStrike" cap="none" baseline="0" dirty="0">
                <a:solidFill>
                  <a:schemeClr val="dk1"/>
                </a:solidFill>
                <a:latin typeface="Calibri"/>
                <a:ea typeface="Calibri"/>
                <a:cs typeface="Calibri"/>
                <a:sym typeface="Calibri"/>
              </a:rPr>
            </a:br>
            <a:r>
              <a:rPr lang="en-US" sz="2000" b="0" i="0" u="none" strike="noStrike" cap="none" baseline="0" dirty="0">
                <a:solidFill>
                  <a:schemeClr val="dk1"/>
                </a:solidFill>
                <a:latin typeface="Calibri"/>
                <a:ea typeface="Calibri"/>
                <a:cs typeface="Calibri"/>
                <a:sym typeface="Calibri"/>
              </a:rPr>
              <a:t>Telephone users select Telephone, and then enter the audio pin. </a:t>
            </a:r>
          </a:p>
          <a:p>
            <a:pPr marL="0" marR="0" lvl="0" indent="0" algn="l" rtl="0">
              <a:lnSpc>
                <a:spcPct val="110000"/>
              </a:lnSpc>
              <a:spcBef>
                <a:spcPts val="3000"/>
              </a:spcBef>
              <a:buClr>
                <a:schemeClr val="dk1"/>
              </a:buClr>
              <a:buSzPct val="25000"/>
              <a:buFont typeface="Calibri"/>
              <a:buNone/>
            </a:pPr>
            <a:r>
              <a:rPr lang="en-US" sz="2000" b="0" i="0" u="none" strike="noStrike" cap="none" baseline="0" dirty="0">
                <a:solidFill>
                  <a:schemeClr val="dk1"/>
                </a:solidFill>
                <a:latin typeface="Calibri"/>
                <a:ea typeface="Calibri"/>
                <a:cs typeface="Calibri"/>
                <a:sym typeface="Calibri"/>
              </a:rPr>
              <a:t>Ask a question or tell us something in the Questions box. </a:t>
            </a:r>
          </a:p>
        </p:txBody>
      </p:sp>
      <p:pic>
        <p:nvPicPr>
          <p:cNvPr id="64" name="Shape 64"/>
          <p:cNvPicPr preferRelativeResize="0"/>
          <p:nvPr/>
        </p:nvPicPr>
        <p:blipFill>
          <a:blip r:embed="rId3"/>
          <a:stretch>
            <a:fillRect/>
          </a:stretch>
        </p:blipFill>
        <p:spPr>
          <a:xfrm>
            <a:off x="5722937" y="1219200"/>
            <a:ext cx="3268661" cy="4773612"/>
          </a:xfrm>
          <a:prstGeom prst="rect">
            <a:avLst/>
          </a:prstGeom>
        </p:spPr>
      </p:pic>
      <p:sp>
        <p:nvSpPr>
          <p:cNvPr id="65" name="Shape 65"/>
          <p:cNvSpPr txBox="1"/>
          <p:nvPr/>
        </p:nvSpPr>
        <p:spPr>
          <a:xfrm>
            <a:off x="533400" y="533400"/>
            <a:ext cx="8153399" cy="584200"/>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3200" b="1" i="0" u="none" strike="noStrike" cap="none" baseline="0">
                <a:solidFill>
                  <a:schemeClr val="dk1"/>
                </a:solidFill>
                <a:latin typeface="Calibri"/>
                <a:ea typeface="Calibri"/>
                <a:cs typeface="Calibri"/>
                <a:sym typeface="Calibri"/>
              </a:rPr>
              <a:t>A few logistics before we start…</a:t>
            </a:r>
          </a:p>
        </p:txBody>
      </p:sp>
    </p:spTree>
    <p:extLst>
      <p:ext uri="{BB962C8B-B14F-4D97-AF65-F5344CB8AC3E}">
        <p14:creationId xmlns:p14="http://schemas.microsoft.com/office/powerpoint/2010/main" val="4291852949"/>
      </p:ext>
    </p:extLst>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Critical Maintenance</a:t>
            </a:r>
            <a:endParaRPr lang="en-US" b="1" dirty="0"/>
          </a:p>
        </p:txBody>
      </p:sp>
      <p:sp>
        <p:nvSpPr>
          <p:cNvPr id="3" name="Content Placeholder 2"/>
          <p:cNvSpPr>
            <a:spLocks noGrp="1"/>
          </p:cNvSpPr>
          <p:nvPr>
            <p:ph sz="quarter" idx="1"/>
          </p:nvPr>
        </p:nvSpPr>
        <p:spPr/>
        <p:txBody>
          <a:bodyPr/>
          <a:lstStyle/>
          <a:p>
            <a:r>
              <a:rPr lang="en-US" b="1" dirty="0" smtClean="0"/>
              <a:t>Other Important Pages:</a:t>
            </a:r>
          </a:p>
          <a:p>
            <a:pPr lvl="1"/>
            <a:r>
              <a:rPr lang="en-US" b="1" dirty="0" smtClean="0"/>
              <a:t>Contact Pages</a:t>
            </a:r>
          </a:p>
          <a:p>
            <a:pPr lvl="2"/>
            <a:r>
              <a:rPr lang="en-US" b="1" dirty="0" smtClean="0"/>
              <a:t>Is information current? (staff changes)</a:t>
            </a:r>
          </a:p>
          <a:p>
            <a:pPr lvl="1"/>
            <a:r>
              <a:rPr lang="en-US" b="1" dirty="0" smtClean="0"/>
              <a:t>Support Pages</a:t>
            </a:r>
          </a:p>
          <a:p>
            <a:pPr lvl="2"/>
            <a:r>
              <a:rPr lang="en-US" b="1" dirty="0" smtClean="0"/>
              <a:t>Are hyperlinks working properly?</a:t>
            </a:r>
          </a:p>
          <a:p>
            <a:pPr lvl="2"/>
            <a:r>
              <a:rPr lang="en-US" b="1" dirty="0" smtClean="0"/>
              <a:t>Is there a call-to-action?</a:t>
            </a:r>
          </a:p>
          <a:p>
            <a:pPr lvl="1"/>
            <a:r>
              <a:rPr lang="en-US" b="1" dirty="0" smtClean="0"/>
              <a:t>Most Trafficked Pages</a:t>
            </a:r>
            <a:endParaRPr lang="en-US" b="1" dirty="0"/>
          </a:p>
          <a:p>
            <a:pPr lvl="2"/>
            <a:r>
              <a:rPr lang="en-US" b="1" dirty="0" smtClean="0"/>
              <a:t>Check hyperlinks</a:t>
            </a:r>
          </a:p>
          <a:p>
            <a:pPr lvl="2"/>
            <a:r>
              <a:rPr lang="en-US" b="1" dirty="0" smtClean="0"/>
              <a:t>Refresh content, </a:t>
            </a:r>
            <a:r>
              <a:rPr lang="en-US" b="1" dirty="0" err="1" smtClean="0"/>
              <a:t>clean-up</a:t>
            </a:r>
            <a:r>
              <a:rPr lang="en-US" b="1" dirty="0" smtClean="0"/>
              <a:t> fonts, errors, etc.</a:t>
            </a:r>
          </a:p>
          <a:p>
            <a:pPr lvl="1"/>
            <a:r>
              <a:rPr lang="en-US" b="1" dirty="0" smtClean="0"/>
              <a:t>Privacy Policy / Legal</a:t>
            </a:r>
          </a:p>
          <a:p>
            <a:pPr lvl="2"/>
            <a:r>
              <a:rPr lang="en-US" b="1" dirty="0" smtClean="0"/>
              <a:t>Ensure still accurate</a:t>
            </a:r>
          </a:p>
          <a:p>
            <a:pPr lvl="1"/>
            <a:endParaRPr lang="en-US" dirty="0" smtClean="0"/>
          </a:p>
        </p:txBody>
      </p:sp>
    </p:spTree>
    <p:extLst>
      <p:ext uri="{BB962C8B-B14F-4D97-AF65-F5344CB8AC3E}">
        <p14:creationId xmlns:p14="http://schemas.microsoft.com/office/powerpoint/2010/main" val="3629576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Full Site Audit</a:t>
            </a:r>
            <a:endParaRPr lang="en-US" b="1" dirty="0"/>
          </a:p>
        </p:txBody>
      </p:sp>
      <p:sp>
        <p:nvSpPr>
          <p:cNvPr id="3" name="Content Placeholder 2"/>
          <p:cNvSpPr>
            <a:spLocks noGrp="1"/>
          </p:cNvSpPr>
          <p:nvPr>
            <p:ph sz="quarter" idx="1"/>
          </p:nvPr>
        </p:nvSpPr>
        <p:spPr/>
        <p:txBody>
          <a:bodyPr>
            <a:normAutofit fontScale="92500" lnSpcReduction="10000"/>
          </a:bodyPr>
          <a:lstStyle/>
          <a:p>
            <a:pPr marL="514350" indent="-514350">
              <a:buFont typeface="+mj-lt"/>
              <a:buAutoNum type="arabicPeriod"/>
            </a:pPr>
            <a:r>
              <a:rPr lang="en-US" b="1" dirty="0" smtClean="0"/>
              <a:t>Review online goals</a:t>
            </a:r>
          </a:p>
          <a:p>
            <a:pPr marL="719138" lvl="1" indent="-273050"/>
            <a:r>
              <a:rPr lang="en-US" b="1" dirty="0" smtClean="0"/>
              <a:t>Are you meeting those goals now?</a:t>
            </a:r>
          </a:p>
          <a:p>
            <a:pPr marL="514350" indent="-514350">
              <a:buFont typeface="+mj-lt"/>
              <a:buAutoNum type="arabicPeriod"/>
            </a:pPr>
            <a:r>
              <a:rPr lang="en-US" b="1" dirty="0" smtClean="0"/>
              <a:t>Review site navigation</a:t>
            </a:r>
          </a:p>
          <a:p>
            <a:pPr marL="719138" lvl="1" indent="-273050"/>
            <a:r>
              <a:rPr lang="en-US" b="1" dirty="0" smtClean="0"/>
              <a:t>Is navigation intuitive?</a:t>
            </a:r>
          </a:p>
          <a:p>
            <a:pPr marL="719138" lvl="1" indent="-273050"/>
            <a:r>
              <a:rPr lang="en-US" b="1" dirty="0" smtClean="0"/>
              <a:t>Can pages be combined/consolidated?</a:t>
            </a:r>
          </a:p>
          <a:p>
            <a:pPr marL="719138" lvl="1" indent="-273050"/>
            <a:r>
              <a:rPr lang="en-US" b="1" dirty="0" smtClean="0"/>
              <a:t>Are new pages needed?</a:t>
            </a:r>
          </a:p>
          <a:p>
            <a:pPr marL="719138" lvl="1" indent="-273050"/>
            <a:r>
              <a:rPr lang="en-US" b="1" dirty="0" smtClean="0"/>
              <a:t>Are new tools needed?</a:t>
            </a:r>
          </a:p>
          <a:p>
            <a:pPr marL="719138" lvl="1" indent="-273050"/>
            <a:r>
              <a:rPr lang="en-US" b="1" dirty="0" smtClean="0"/>
              <a:t>Can you integrate social media tools?</a:t>
            </a:r>
          </a:p>
          <a:p>
            <a:pPr marL="719138" lvl="1" indent="-273050"/>
            <a:r>
              <a:rPr lang="en-US" b="1" dirty="0" smtClean="0"/>
              <a:t>Can you set up a blog for time-limited content?</a:t>
            </a:r>
          </a:p>
          <a:p>
            <a:pPr marL="719138" lvl="1" indent="-273050"/>
            <a:r>
              <a:rPr lang="en-US" b="1" dirty="0" smtClean="0"/>
              <a:t>Can you use other widgets with RSS feeds?</a:t>
            </a:r>
          </a:p>
          <a:p>
            <a:pPr marL="514350" indent="-514350">
              <a:buFont typeface="+mj-lt"/>
              <a:buAutoNum type="arabicPeriod"/>
            </a:pPr>
            <a:r>
              <a:rPr lang="en-US" b="1" dirty="0" smtClean="0"/>
              <a:t>Review visual / graphical elements</a:t>
            </a:r>
          </a:p>
          <a:p>
            <a:pPr marL="719138" lvl="1" indent="-273050"/>
            <a:r>
              <a:rPr lang="en-US" b="1" dirty="0" smtClean="0"/>
              <a:t>Discuss options with Pro Bono Net</a:t>
            </a:r>
          </a:p>
        </p:txBody>
      </p:sp>
    </p:spTree>
    <p:extLst>
      <p:ext uri="{BB962C8B-B14F-4D97-AF65-F5344CB8AC3E}">
        <p14:creationId xmlns:p14="http://schemas.microsoft.com/office/powerpoint/2010/main" val="1179139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Content Management Best Practices</a:t>
            </a:r>
            <a:endParaRPr lang="en-US" b="1" dirty="0"/>
          </a:p>
        </p:txBody>
      </p:sp>
      <p:sp>
        <p:nvSpPr>
          <p:cNvPr id="3" name="Content Placeholder 2"/>
          <p:cNvSpPr>
            <a:spLocks noGrp="1"/>
          </p:cNvSpPr>
          <p:nvPr>
            <p:ph sz="quarter" idx="1"/>
          </p:nvPr>
        </p:nvSpPr>
        <p:spPr/>
        <p:txBody>
          <a:bodyPr>
            <a:normAutofit/>
          </a:bodyPr>
          <a:lstStyle/>
          <a:p>
            <a:r>
              <a:rPr lang="en-US" b="1" dirty="0" smtClean="0"/>
              <a:t>Ensure consistent branding and program messaging</a:t>
            </a:r>
          </a:p>
          <a:p>
            <a:r>
              <a:rPr lang="en-US" b="1" dirty="0" smtClean="0"/>
              <a:t>Ensure consistent tone and voice</a:t>
            </a:r>
          </a:p>
          <a:p>
            <a:r>
              <a:rPr lang="en-US" b="1" dirty="0" smtClean="0"/>
              <a:t>No typos or grammatical errors</a:t>
            </a:r>
          </a:p>
          <a:p>
            <a:r>
              <a:rPr lang="en-US" b="1" dirty="0" smtClean="0"/>
              <a:t>Ensure logos are used correctly</a:t>
            </a:r>
          </a:p>
        </p:txBody>
      </p:sp>
    </p:spTree>
    <p:extLst>
      <p:ext uri="{BB962C8B-B14F-4D97-AF65-F5344CB8AC3E}">
        <p14:creationId xmlns:p14="http://schemas.microsoft.com/office/powerpoint/2010/main" val="4243750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Content Management Best Practices (cont.)</a:t>
            </a:r>
            <a:endParaRPr lang="en-US" b="1" dirty="0"/>
          </a:p>
        </p:txBody>
      </p:sp>
      <p:sp>
        <p:nvSpPr>
          <p:cNvPr id="3" name="Content Placeholder 2"/>
          <p:cNvSpPr>
            <a:spLocks noGrp="1"/>
          </p:cNvSpPr>
          <p:nvPr>
            <p:ph sz="quarter" idx="1"/>
          </p:nvPr>
        </p:nvSpPr>
        <p:spPr/>
        <p:txBody>
          <a:bodyPr>
            <a:normAutofit/>
          </a:bodyPr>
          <a:lstStyle/>
          <a:p>
            <a:r>
              <a:rPr lang="en-US" b="1" dirty="0" smtClean="0"/>
              <a:t>Ensure consistent fonts used throughout</a:t>
            </a:r>
          </a:p>
          <a:p>
            <a:r>
              <a:rPr lang="en-US" b="1" dirty="0" smtClean="0"/>
              <a:t>Repair broken links</a:t>
            </a:r>
          </a:p>
          <a:p>
            <a:r>
              <a:rPr lang="en-US" b="1" dirty="0" smtClean="0"/>
              <a:t>Set external links to open in a new page</a:t>
            </a:r>
          </a:p>
          <a:p>
            <a:r>
              <a:rPr lang="en-US" b="1" dirty="0" smtClean="0"/>
              <a:t>Reduce cluttered pages</a:t>
            </a:r>
          </a:p>
          <a:p>
            <a:r>
              <a:rPr lang="en-US" b="1" dirty="0" smtClean="0"/>
              <a:t>Eliminate/archive </a:t>
            </a:r>
            <a:r>
              <a:rPr lang="en-US" b="1" dirty="0" err="1" smtClean="0"/>
              <a:t>out-dated</a:t>
            </a:r>
            <a:r>
              <a:rPr lang="en-US" b="1" dirty="0" smtClean="0"/>
              <a:t> information</a:t>
            </a:r>
          </a:p>
        </p:txBody>
      </p:sp>
    </p:spTree>
    <p:extLst>
      <p:ext uri="{BB962C8B-B14F-4D97-AF65-F5344CB8AC3E}">
        <p14:creationId xmlns:p14="http://schemas.microsoft.com/office/powerpoint/2010/main" val="321018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Accessibility Best Practices</a:t>
            </a:r>
            <a:endParaRPr lang="en-US" b="1" dirty="0"/>
          </a:p>
        </p:txBody>
      </p:sp>
      <p:sp>
        <p:nvSpPr>
          <p:cNvPr id="3" name="Content Placeholder 2"/>
          <p:cNvSpPr>
            <a:spLocks noGrp="1"/>
          </p:cNvSpPr>
          <p:nvPr>
            <p:ph sz="quarter" idx="1"/>
          </p:nvPr>
        </p:nvSpPr>
        <p:spPr/>
        <p:txBody>
          <a:bodyPr/>
          <a:lstStyle/>
          <a:p>
            <a:r>
              <a:rPr lang="en-US" b="1" dirty="0" smtClean="0"/>
              <a:t>Check that all images and logos have descriptive “alt text” entered</a:t>
            </a:r>
          </a:p>
          <a:p>
            <a:r>
              <a:rPr lang="en-US" b="1" dirty="0" smtClean="0"/>
              <a:t>Use heading tags on headings for people using screen readers</a:t>
            </a:r>
          </a:p>
          <a:p>
            <a:r>
              <a:rPr lang="en-US" b="1" dirty="0" smtClean="0"/>
              <a:t>Avoid </a:t>
            </a:r>
            <a:r>
              <a:rPr lang="en-US" b="1" dirty="0"/>
              <a:t>hyperlinks on non-descriptive </a:t>
            </a:r>
            <a:r>
              <a:rPr lang="en-US" b="1" dirty="0" smtClean="0"/>
              <a:t>text:</a:t>
            </a:r>
          </a:p>
          <a:p>
            <a:pPr lvl="1"/>
            <a:r>
              <a:rPr lang="en-US" b="1" dirty="0" smtClean="0"/>
              <a:t>WRONG:  “</a:t>
            </a:r>
            <a:r>
              <a:rPr lang="en-US" b="1" u="sng" dirty="0" smtClean="0"/>
              <a:t>Click here</a:t>
            </a:r>
            <a:r>
              <a:rPr lang="en-US" b="1" dirty="0" smtClean="0"/>
              <a:t> </a:t>
            </a:r>
            <a:r>
              <a:rPr lang="en-US" b="1" dirty="0"/>
              <a:t>for the year end report.</a:t>
            </a:r>
            <a:r>
              <a:rPr lang="en-US" b="1" dirty="0" smtClean="0"/>
              <a:t>”</a:t>
            </a:r>
          </a:p>
          <a:p>
            <a:pPr lvl="1"/>
            <a:r>
              <a:rPr lang="en-US" b="1" dirty="0" smtClean="0"/>
              <a:t>RIGHT:     “</a:t>
            </a:r>
            <a:r>
              <a:rPr lang="en-US" b="1" u="sng" dirty="0"/>
              <a:t>Click here for the year end report.</a:t>
            </a:r>
            <a:r>
              <a:rPr lang="en-US" b="1" dirty="0" smtClean="0"/>
              <a:t>”</a:t>
            </a:r>
            <a:endParaRPr lang="en-US" b="1" dirty="0"/>
          </a:p>
        </p:txBody>
      </p:sp>
    </p:spTree>
    <p:extLst>
      <p:ext uri="{BB962C8B-B14F-4D97-AF65-F5344CB8AC3E}">
        <p14:creationId xmlns:p14="http://schemas.microsoft.com/office/powerpoint/2010/main" val="547112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a:t>
            </a:r>
            <a:endParaRPr lang="en-US" b="1" dirty="0"/>
          </a:p>
        </p:txBody>
      </p:sp>
      <p:pic>
        <p:nvPicPr>
          <p:cNvPr id="4" name="Content Placeholder 3" descr="transparent.png"/>
          <p:cNvPicPr>
            <a:picLocks noGrp="1" noChangeAspect="1"/>
          </p:cNvPicPr>
          <p:nvPr>
            <p:ph sz="quarter" idx="1"/>
          </p:nvPr>
        </p:nvPicPr>
        <p:blipFill>
          <a:blip r:embed="rId3" cstate="print">
            <a:extLst>
              <a:ext uri="{28A0092B-C50C-407E-A947-70E740481C1C}">
                <a14:useLocalDpi xmlns:a14="http://schemas.microsoft.com/office/drawing/2010/main" val="0"/>
              </a:ext>
            </a:extLst>
          </a:blip>
          <a:srcRect l="-19016" r="-19016"/>
          <a:stretch>
            <a:fillRect/>
          </a:stretch>
        </p:blipFill>
        <p:spPr>
          <a:xfrm>
            <a:off x="3325986" y="4389705"/>
            <a:ext cx="2442658" cy="1313257"/>
          </a:xfrm>
          <a:prstGeom prst="rect">
            <a:avLst/>
          </a:prstGeom>
        </p:spPr>
      </p:pic>
      <p:sp>
        <p:nvSpPr>
          <p:cNvPr id="5" name="TextBox 4"/>
          <p:cNvSpPr txBox="1"/>
          <p:nvPr/>
        </p:nvSpPr>
        <p:spPr>
          <a:xfrm>
            <a:off x="2055617" y="2120088"/>
            <a:ext cx="5133663" cy="1938992"/>
          </a:xfrm>
          <a:prstGeom prst="rect">
            <a:avLst/>
          </a:prstGeom>
          <a:noFill/>
        </p:spPr>
        <p:txBody>
          <a:bodyPr wrap="square" rtlCol="0">
            <a:spAutoFit/>
          </a:bodyPr>
          <a:lstStyle/>
          <a:p>
            <a:pPr algn="ctr"/>
            <a:r>
              <a:rPr lang="en-US" sz="2000" b="1" dirty="0">
                <a:solidFill>
                  <a:prstClr val="black"/>
                </a:solidFill>
              </a:rPr>
              <a:t>Carol Austin</a:t>
            </a:r>
          </a:p>
          <a:p>
            <a:pPr algn="ctr"/>
            <a:r>
              <a:rPr lang="en-US" sz="2000" b="1" dirty="0">
                <a:solidFill>
                  <a:prstClr val="black"/>
                </a:solidFill>
              </a:rPr>
              <a:t>Marketing &amp; Communications Consultant</a:t>
            </a:r>
          </a:p>
          <a:p>
            <a:pPr algn="ctr"/>
            <a:r>
              <a:rPr lang="en-US" sz="2000" b="1" dirty="0">
                <a:solidFill>
                  <a:prstClr val="black"/>
                </a:solidFill>
                <a:hlinkClick r:id="rId4"/>
              </a:rPr>
              <a:t>www.charityassist.net</a:t>
            </a:r>
            <a:endParaRPr lang="en-US" sz="2000" b="1" dirty="0">
              <a:solidFill>
                <a:prstClr val="black"/>
              </a:solidFill>
            </a:endParaRPr>
          </a:p>
          <a:p>
            <a:pPr algn="ctr"/>
            <a:r>
              <a:rPr lang="en-US" sz="2000" b="1" dirty="0">
                <a:solidFill>
                  <a:prstClr val="black"/>
                </a:solidFill>
                <a:hlinkClick r:id="rId5"/>
              </a:rPr>
              <a:t>carol@charityassist.net</a:t>
            </a:r>
            <a:endParaRPr lang="en-US" sz="2000" b="1" dirty="0">
              <a:solidFill>
                <a:prstClr val="black"/>
              </a:solidFill>
            </a:endParaRPr>
          </a:p>
          <a:p>
            <a:pPr algn="ctr"/>
            <a:r>
              <a:rPr lang="en-US" sz="2000" b="1" dirty="0">
                <a:solidFill>
                  <a:prstClr val="black"/>
                </a:solidFill>
              </a:rPr>
              <a:t>416-546-5252</a:t>
            </a:r>
          </a:p>
        </p:txBody>
      </p:sp>
    </p:spTree>
    <p:extLst>
      <p:ext uri="{BB962C8B-B14F-4D97-AF65-F5344CB8AC3E}">
        <p14:creationId xmlns:p14="http://schemas.microsoft.com/office/powerpoint/2010/main" val="34446218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print"/>
          <a:stretch>
            <a:fillRect/>
          </a:stretch>
        </p:blipFill>
        <p:spPr bwMode="auto">
          <a:xfrm>
            <a:off x="304800" y="0"/>
            <a:ext cx="8458200" cy="6766560"/>
          </a:xfrm>
          <a:prstGeom prst="rect">
            <a:avLst/>
          </a:prstGeom>
          <a:noFill/>
          <a:ln>
            <a:noFill/>
          </a:ln>
        </p:spPr>
      </p:pic>
    </p:spTree>
    <p:extLst>
      <p:ext uri="{BB962C8B-B14F-4D97-AF65-F5344CB8AC3E}">
        <p14:creationId xmlns:p14="http://schemas.microsoft.com/office/powerpoint/2010/main" val="3367647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a:noFill/>
          </a:ln>
        </p:spPr>
        <p:txBody>
          <a:bodyPr/>
          <a:lstStyle/>
          <a:p>
            <a:r>
              <a:rPr lang="en-US" b="0" dirty="0" smtClean="0">
                <a:ln>
                  <a:solidFill>
                    <a:schemeClr val="accent1"/>
                  </a:solidFill>
                </a:ln>
              </a:rPr>
              <a:t>Reasons for Refresh</a:t>
            </a:r>
            <a:endParaRPr lang="en-US" b="0" dirty="0">
              <a:ln>
                <a:solidFill>
                  <a:schemeClr val="accent1"/>
                </a:solidFill>
              </a:ln>
            </a:endParaRPr>
          </a:p>
        </p:txBody>
      </p:sp>
      <p:sp>
        <p:nvSpPr>
          <p:cNvPr id="3" name="Subtitle 2"/>
          <p:cNvSpPr>
            <a:spLocks noGrp="1"/>
          </p:cNvSpPr>
          <p:nvPr>
            <p:ph type="subTitle" idx="1"/>
          </p:nvPr>
        </p:nvSpPr>
        <p:spPr>
          <a:xfrm>
            <a:off x="722376" y="3685032"/>
            <a:ext cx="7812024" cy="2258568"/>
          </a:xfrm>
        </p:spPr>
        <p:txBody>
          <a:bodyPr>
            <a:normAutofit/>
          </a:bodyPr>
          <a:lstStyle/>
          <a:p>
            <a:pPr marL="379476" indent="-342900">
              <a:buFont typeface="Arial" pitchFamily="34" charset="0"/>
              <a:buChar char="•"/>
            </a:pPr>
            <a:r>
              <a:rPr lang="en-US" b="1" dirty="0" smtClean="0"/>
              <a:t>Out of date information </a:t>
            </a:r>
          </a:p>
          <a:p>
            <a:pPr marL="379476" indent="-342900">
              <a:buFont typeface="Arial" pitchFamily="34" charset="0"/>
              <a:buChar char="•"/>
            </a:pPr>
            <a:r>
              <a:rPr lang="en-US" b="1" dirty="0" smtClean="0"/>
              <a:t>Site was not regularly maintained</a:t>
            </a:r>
          </a:p>
          <a:p>
            <a:pPr marL="379476" indent="-342900">
              <a:buFont typeface="Arial" pitchFamily="34" charset="0"/>
              <a:buChar char="•"/>
            </a:pPr>
            <a:r>
              <a:rPr lang="en-US" b="1" dirty="0" smtClean="0"/>
              <a:t>Low traffic</a:t>
            </a:r>
          </a:p>
          <a:p>
            <a:pPr marL="379476" indent="-342900">
              <a:buFont typeface="Arial" pitchFamily="34" charset="0"/>
              <a:buChar char="•"/>
            </a:pPr>
            <a:r>
              <a:rPr lang="en-US" b="1" dirty="0" smtClean="0"/>
              <a:t>No “perks” for users</a:t>
            </a:r>
          </a:p>
          <a:p>
            <a:pPr marL="322326" indent="-285750">
              <a:buFont typeface="Arial" pitchFamily="34" charset="0"/>
              <a:buChar char="•"/>
            </a:pPr>
            <a:endParaRPr lang="en-US" sz="1800" dirty="0" smtClean="0"/>
          </a:p>
          <a:p>
            <a:pPr marL="322326" indent="-285750">
              <a:buFont typeface="Arial" pitchFamily="34" charset="0"/>
              <a:buChar char="•"/>
            </a:pPr>
            <a:endParaRPr lang="en-US" sz="1800" dirty="0"/>
          </a:p>
        </p:txBody>
      </p:sp>
    </p:spTree>
    <p:extLst>
      <p:ext uri="{BB962C8B-B14F-4D97-AF65-F5344CB8AC3E}">
        <p14:creationId xmlns:p14="http://schemas.microsoft.com/office/powerpoint/2010/main" val="623827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1828800"/>
          </a:xfrm>
        </p:spPr>
        <p:txBody>
          <a:bodyPr/>
          <a:lstStyle/>
          <a:p>
            <a:r>
              <a:rPr lang="en-US" b="0" dirty="0" smtClean="0">
                <a:ln>
                  <a:solidFill>
                    <a:schemeClr val="accent1"/>
                  </a:solidFill>
                </a:ln>
              </a:rPr>
              <a:t>Features Added &amp; Tools Used</a:t>
            </a:r>
            <a:endParaRPr lang="en-US" b="0" dirty="0">
              <a:ln>
                <a:solidFill>
                  <a:schemeClr val="accent1"/>
                </a:solidFill>
              </a:ln>
            </a:endParaRPr>
          </a:p>
        </p:txBody>
      </p:sp>
      <p:sp>
        <p:nvSpPr>
          <p:cNvPr id="3" name="Subtitle 2"/>
          <p:cNvSpPr>
            <a:spLocks noGrp="1"/>
          </p:cNvSpPr>
          <p:nvPr>
            <p:ph type="subTitle" idx="1"/>
          </p:nvPr>
        </p:nvSpPr>
        <p:spPr>
          <a:xfrm>
            <a:off x="1295400" y="3581400"/>
            <a:ext cx="6629400" cy="2286000"/>
          </a:xfrm>
        </p:spPr>
        <p:txBody>
          <a:bodyPr>
            <a:normAutofit/>
          </a:bodyPr>
          <a:lstStyle/>
          <a:p>
            <a:r>
              <a:rPr lang="en-US" sz="1900" b="1" dirty="0" smtClean="0"/>
              <a:t>Resource Widget</a:t>
            </a:r>
          </a:p>
          <a:p>
            <a:r>
              <a:rPr lang="en-US" sz="1900" b="1" dirty="0" smtClean="0"/>
              <a:t>RSS feed option</a:t>
            </a:r>
          </a:p>
          <a:p>
            <a:r>
              <a:rPr lang="en-US" sz="1900" b="1" dirty="0" smtClean="0"/>
              <a:t>Find a Case </a:t>
            </a:r>
          </a:p>
          <a:p>
            <a:r>
              <a:rPr lang="en-US" sz="1900" b="1" dirty="0" smtClean="0"/>
              <a:t>Custom Resource Pages &amp; Flex Content Page</a:t>
            </a:r>
          </a:p>
          <a:p>
            <a:r>
              <a:rPr lang="en-US" sz="1900" b="1" dirty="0" smtClean="0"/>
              <a:t>Law Student Page</a:t>
            </a:r>
          </a:p>
          <a:p>
            <a:r>
              <a:rPr lang="en-US" sz="1900" b="1" dirty="0" smtClean="0"/>
              <a:t>Volunteer Opportunities vs. Pro Bono Opportunities</a:t>
            </a:r>
          </a:p>
          <a:p>
            <a:endParaRPr lang="en-US" dirty="0"/>
          </a:p>
        </p:txBody>
      </p:sp>
    </p:spTree>
    <p:extLst>
      <p:ext uri="{BB962C8B-B14F-4D97-AF65-F5344CB8AC3E}">
        <p14:creationId xmlns:p14="http://schemas.microsoft.com/office/powerpoint/2010/main" val="1958122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228600" y="0"/>
            <a:ext cx="8420100" cy="6736080"/>
          </a:xfrm>
          <a:prstGeom prst="rect">
            <a:avLst/>
          </a:prstGeom>
          <a:noFill/>
          <a:ln w="9525">
            <a:noFill/>
            <a:miter lim="800000"/>
            <a:headEnd/>
            <a:tailEnd/>
          </a:ln>
        </p:spPr>
      </p:pic>
    </p:spTree>
    <p:extLst>
      <p:ext uri="{BB962C8B-B14F-4D97-AF65-F5344CB8AC3E}">
        <p14:creationId xmlns:p14="http://schemas.microsoft.com/office/powerpoint/2010/main" val="3851855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p:nvPr/>
        </p:nvSpPr>
        <p:spPr>
          <a:xfrm>
            <a:off x="152400" y="2971800"/>
            <a:ext cx="8229600" cy="2438399"/>
          </a:xfrm>
          <a:prstGeom prst="rect">
            <a:avLst/>
          </a:prstGeom>
          <a:noFill/>
          <a:ln>
            <a:noFill/>
          </a:ln>
        </p:spPr>
        <p:txBody>
          <a:bodyPr lIns="91425" tIns="45700" rIns="91425" bIns="45700" anchor="ctr" anchorCtr="0">
            <a:noAutofit/>
          </a:bodyPr>
          <a:lstStyle/>
          <a:p>
            <a:pPr marL="3175" marR="0" lvl="0" indent="327025" rtl="0">
              <a:lnSpc>
                <a:spcPct val="110000"/>
              </a:lnSpc>
              <a:spcBef>
                <a:spcPts val="3000"/>
              </a:spcBef>
              <a:buClr>
                <a:schemeClr val="dk1"/>
              </a:buClr>
              <a:buSzPct val="25000"/>
              <a:buFont typeface="Calibri"/>
              <a:buNone/>
            </a:pPr>
            <a:r>
              <a:rPr lang="en-US" sz="2400" b="0" i="0" u="none" strike="noStrike" cap="none" baseline="0" dirty="0" smtClean="0">
                <a:solidFill>
                  <a:schemeClr val="dk1"/>
                </a:solidFill>
                <a:latin typeface="Calibri"/>
                <a:ea typeface="Calibri"/>
                <a:cs typeface="Calibri"/>
                <a:sym typeface="Calibri"/>
              </a:rPr>
              <a:t>Today’s training is being</a:t>
            </a:r>
            <a:r>
              <a:rPr lang="en-US" sz="2400" b="0" i="0" u="none" strike="noStrike" cap="none" dirty="0" smtClean="0">
                <a:solidFill>
                  <a:schemeClr val="dk1"/>
                </a:solidFill>
                <a:latin typeface="Calibri"/>
                <a:ea typeface="Calibri"/>
                <a:cs typeface="Calibri"/>
                <a:sym typeface="Calibri"/>
              </a:rPr>
              <a:t> recorded</a:t>
            </a:r>
            <a:r>
              <a:rPr lang="en-US" sz="2400" dirty="0" smtClean="0">
                <a:solidFill>
                  <a:schemeClr val="dk1"/>
                </a:solidFill>
                <a:latin typeface="Calibri"/>
                <a:ea typeface="Calibri"/>
                <a:cs typeface="Calibri"/>
                <a:sym typeface="Calibri"/>
              </a:rPr>
              <a:t>. </a:t>
            </a:r>
            <a:r>
              <a:rPr lang="en-US" sz="2400" b="0" i="0" u="none" strike="noStrike" cap="none" baseline="0" dirty="0" smtClean="0">
                <a:solidFill>
                  <a:schemeClr val="dk1"/>
                </a:solidFill>
                <a:latin typeface="Calibri"/>
                <a:ea typeface="Calibri"/>
                <a:cs typeface="Calibri"/>
                <a:sym typeface="Calibri"/>
              </a:rPr>
              <a:t>Attendees will </a:t>
            </a:r>
            <a:r>
              <a:rPr lang="en-US" sz="2400" b="0" i="0" u="none" strike="noStrike" cap="none" baseline="0" dirty="0">
                <a:solidFill>
                  <a:schemeClr val="dk1"/>
                </a:solidFill>
                <a:latin typeface="Calibri"/>
                <a:ea typeface="Calibri"/>
                <a:cs typeface="Calibri"/>
                <a:sym typeface="Calibri"/>
              </a:rPr>
              <a:t>receive an email with a link to this information </a:t>
            </a:r>
            <a:r>
              <a:rPr lang="en-US" sz="2400" b="0" i="0" u="none" strike="noStrike" cap="none" baseline="0" dirty="0" smtClean="0">
                <a:solidFill>
                  <a:schemeClr val="dk1"/>
                </a:solidFill>
                <a:latin typeface="Calibri"/>
                <a:ea typeface="Calibri"/>
                <a:cs typeface="Calibri"/>
                <a:sym typeface="Calibri"/>
              </a:rPr>
              <a:t>once </a:t>
            </a:r>
            <a:r>
              <a:rPr lang="en-US" sz="2400" b="0" i="0" u="none" strike="noStrike" cap="none" baseline="0" dirty="0">
                <a:solidFill>
                  <a:schemeClr val="dk1"/>
                </a:solidFill>
                <a:latin typeface="Calibri"/>
                <a:ea typeface="Calibri"/>
                <a:cs typeface="Calibri"/>
                <a:sym typeface="Calibri"/>
              </a:rPr>
              <a:t>it has been posted.</a:t>
            </a:r>
          </a:p>
        </p:txBody>
      </p:sp>
      <p:pic>
        <p:nvPicPr>
          <p:cNvPr id="72" name="Shape 72"/>
          <p:cNvPicPr preferRelativeResize="0"/>
          <p:nvPr/>
        </p:nvPicPr>
        <p:blipFill>
          <a:blip r:embed="rId3"/>
          <a:stretch>
            <a:fillRect/>
          </a:stretch>
        </p:blipFill>
        <p:spPr>
          <a:xfrm>
            <a:off x="3238500" y="762000"/>
            <a:ext cx="2667000" cy="2654300"/>
          </a:xfrm>
          <a:prstGeom prst="rect">
            <a:avLst/>
          </a:prstGeom>
          <a:effectLst>
            <a:softEdge rad="127000"/>
          </a:effectLst>
        </p:spPr>
      </p:pic>
    </p:spTree>
    <p:extLst>
      <p:ext uri="{BB962C8B-B14F-4D97-AF65-F5344CB8AC3E}">
        <p14:creationId xmlns:p14="http://schemas.microsoft.com/office/powerpoint/2010/main" val="63956545"/>
      </p:ext>
    </p:extLst>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04800" y="121920"/>
            <a:ext cx="8382000" cy="6705600"/>
          </a:xfrm>
          <a:prstGeom prst="rect">
            <a:avLst/>
          </a:prstGeom>
          <a:noFill/>
          <a:ln w="9525">
            <a:noFill/>
            <a:miter lim="800000"/>
            <a:headEnd/>
            <a:tailEnd/>
          </a:ln>
        </p:spPr>
      </p:pic>
    </p:spTree>
    <p:extLst>
      <p:ext uri="{BB962C8B-B14F-4D97-AF65-F5344CB8AC3E}">
        <p14:creationId xmlns:p14="http://schemas.microsoft.com/office/powerpoint/2010/main" val="31254509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28600" y="152400"/>
            <a:ext cx="8382000" cy="6705600"/>
          </a:xfrm>
          <a:prstGeom prst="rect">
            <a:avLst/>
          </a:prstGeom>
          <a:noFill/>
          <a:ln w="9525">
            <a:noFill/>
            <a:miter lim="800000"/>
            <a:headEnd/>
            <a:tailEnd/>
          </a:ln>
        </p:spPr>
      </p:pic>
    </p:spTree>
    <p:extLst>
      <p:ext uri="{BB962C8B-B14F-4D97-AF65-F5344CB8AC3E}">
        <p14:creationId xmlns:p14="http://schemas.microsoft.com/office/powerpoint/2010/main" val="3108119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4" name="Shape 104"/>
          <p:cNvSpPr txBox="1"/>
          <p:nvPr/>
        </p:nvSpPr>
        <p:spPr>
          <a:xfrm>
            <a:off x="1333500" y="5103813"/>
            <a:ext cx="6172199" cy="460374"/>
          </a:xfrm>
          <a:prstGeom prst="rect">
            <a:avLst/>
          </a:prstGeom>
          <a:noFill/>
          <a:ln>
            <a:noFill/>
          </a:ln>
        </p:spPr>
        <p:txBody>
          <a:bodyPr lIns="90000" tIns="46800" rIns="90000" bIns="46800" anchor="t" anchorCtr="0">
            <a:noAutofit/>
          </a:bodyPr>
          <a:lstStyle/>
          <a:p>
            <a:pPr marL="0" marR="0" lvl="0" indent="0" algn="ctr" rtl="0">
              <a:spcBef>
                <a:spcPts val="1500"/>
              </a:spcBef>
              <a:buClr>
                <a:schemeClr val="dk1"/>
              </a:buClr>
              <a:buSzPct val="25000"/>
              <a:buFont typeface="Calibri"/>
              <a:buNone/>
            </a:pPr>
            <a:r>
              <a:rPr lang="en-US" sz="2400" b="1" i="1" strike="noStrike" cap="none" baseline="0" dirty="0">
                <a:solidFill>
                  <a:srgbClr val="000000"/>
                </a:solidFill>
                <a:latin typeface="Calibri"/>
                <a:ea typeface="Calibri"/>
                <a:cs typeface="Calibri"/>
                <a:sym typeface="Calibri"/>
              </a:rPr>
              <a:t>Don’t forget to take our feedback survey!</a:t>
            </a:r>
          </a:p>
        </p:txBody>
      </p:sp>
      <p:sp>
        <p:nvSpPr>
          <p:cNvPr id="2" name="TextBox 1"/>
          <p:cNvSpPr txBox="1"/>
          <p:nvPr/>
        </p:nvSpPr>
        <p:spPr>
          <a:xfrm>
            <a:off x="457200" y="762000"/>
            <a:ext cx="7924800" cy="830997"/>
          </a:xfrm>
          <a:prstGeom prst="rect">
            <a:avLst/>
          </a:prstGeom>
          <a:noFill/>
        </p:spPr>
        <p:txBody>
          <a:bodyPr wrap="square" rtlCol="0">
            <a:spAutoFit/>
          </a:bodyPr>
          <a:lstStyle/>
          <a:p>
            <a:r>
              <a:rPr lang="en-US" sz="4800" b="1" dirty="0" smtClean="0">
                <a:latin typeface="+mn-lt"/>
              </a:rPr>
              <a:t>Questions?</a:t>
            </a:r>
            <a:endParaRPr lang="en-US" sz="4800" b="1" dirty="0">
              <a:latin typeface="+mn-lt"/>
            </a:endParaRPr>
          </a:p>
        </p:txBody>
      </p:sp>
      <p:pic>
        <p:nvPicPr>
          <p:cNvPr id="2057" name="Picture 9" descr="C:\Users\jtheil\AppData\Local\Microsoft\Windows\Temporary Internet Files\Content.IE5\3F01L5HD\MP90038264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1592997"/>
            <a:ext cx="2269969" cy="3177957"/>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268903"/>
      </p:ext>
    </p:extLst>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p:nvPr/>
        </p:nvSpPr>
        <p:spPr>
          <a:xfrm>
            <a:off x="853440" y="1035050"/>
            <a:ext cx="8305800" cy="1311275"/>
          </a:xfrm>
          <a:prstGeom prst="rect">
            <a:avLst/>
          </a:prstGeom>
          <a:noFill/>
          <a:ln>
            <a:noFill/>
          </a:ln>
        </p:spPr>
        <p:txBody>
          <a:bodyPr lIns="91425" tIns="45700" rIns="91425" bIns="45700" anchor="t" anchorCtr="0">
            <a:noAutofit/>
          </a:bodyPr>
          <a:lstStyle/>
          <a:p>
            <a:pPr marL="0" marR="0" lvl="0" indent="0" algn="l" rtl="0">
              <a:buClr>
                <a:schemeClr val="dk1"/>
              </a:buClr>
              <a:buSzPct val="25000"/>
              <a:buFont typeface="Calibri"/>
              <a:buNone/>
            </a:pPr>
            <a:r>
              <a:rPr lang="en-US" sz="4000" b="1" i="0" u="none" strike="noStrike" cap="none" baseline="0" dirty="0" smtClean="0">
                <a:solidFill>
                  <a:srgbClr val="000000"/>
                </a:solidFill>
                <a:latin typeface="Calibri"/>
                <a:ea typeface="Calibri"/>
                <a:cs typeface="Calibri"/>
                <a:sym typeface="Calibri"/>
              </a:rPr>
              <a:t>Thank you for attending</a:t>
            </a:r>
            <a:r>
              <a:rPr lang="en-US" sz="4000" b="1" i="0" u="none" strike="noStrike" cap="none" dirty="0" smtClean="0">
                <a:solidFill>
                  <a:srgbClr val="000000"/>
                </a:solidFill>
                <a:latin typeface="Calibri"/>
                <a:ea typeface="Calibri"/>
                <a:cs typeface="Calibri"/>
                <a:sym typeface="Calibri"/>
              </a:rPr>
              <a:t> today!</a:t>
            </a:r>
            <a:endParaRPr lang="en-US" sz="4000" b="1" i="0" u="none" strike="noStrike" cap="none" baseline="0" dirty="0">
              <a:solidFill>
                <a:srgbClr val="000000"/>
              </a:solidFill>
              <a:latin typeface="Calibri"/>
              <a:ea typeface="Calibri"/>
              <a:cs typeface="Calibri"/>
              <a:sym typeface="Calibri"/>
            </a:endParaRPr>
          </a:p>
        </p:txBody>
      </p:sp>
      <p:sp>
        <p:nvSpPr>
          <p:cNvPr id="96" name="Shape 96"/>
          <p:cNvSpPr txBox="1"/>
          <p:nvPr/>
        </p:nvSpPr>
        <p:spPr>
          <a:xfrm>
            <a:off x="609600" y="2133600"/>
            <a:ext cx="7543800" cy="4572000"/>
          </a:xfrm>
          <a:prstGeom prst="rect">
            <a:avLst/>
          </a:prstGeom>
          <a:noFill/>
          <a:ln>
            <a:noFill/>
          </a:ln>
        </p:spPr>
        <p:txBody>
          <a:bodyPr lIns="90000" tIns="46800" rIns="90000" bIns="46800" anchor="t" anchorCtr="0">
            <a:noAutofit/>
          </a:bodyPr>
          <a:lstStyle/>
          <a:p>
            <a:pPr marL="0" marR="0" lvl="0" indent="0" algn="ctr" rtl="0">
              <a:buClr>
                <a:schemeClr val="dk1"/>
              </a:buClr>
              <a:buSzPct val="25000"/>
              <a:buFont typeface="Calibri"/>
              <a:buNone/>
            </a:pPr>
            <a:r>
              <a:rPr lang="en-US" sz="2800" b="0" i="0" u="none" strike="noStrike" cap="none" baseline="0" dirty="0">
                <a:solidFill>
                  <a:srgbClr val="000000"/>
                </a:solidFill>
                <a:latin typeface="Calibri"/>
                <a:ea typeface="Calibri"/>
                <a:cs typeface="Calibri"/>
                <a:sym typeface="Calibri"/>
              </a:rPr>
              <a:t>Next up: </a:t>
            </a:r>
          </a:p>
          <a:p>
            <a:pPr marL="0" marR="0" lvl="0" indent="0" algn="ctr" rtl="0">
              <a:buClr>
                <a:schemeClr val="dk1"/>
              </a:buClr>
              <a:buSzPct val="25000"/>
              <a:buFont typeface="Calibri"/>
              <a:buNone/>
            </a:pPr>
            <a:r>
              <a:rPr lang="en-US" sz="3200" b="1" i="0" u="none" strike="noStrike" cap="none" baseline="0" dirty="0" smtClean="0">
                <a:solidFill>
                  <a:srgbClr val="000000"/>
                </a:solidFill>
                <a:latin typeface="Calibri"/>
                <a:ea typeface="Calibri"/>
                <a:cs typeface="Calibri"/>
                <a:sym typeface="Calibri"/>
              </a:rPr>
              <a:t>Mobile Delivery Strategies Using LawHelp</a:t>
            </a:r>
            <a:endParaRPr lang="en-US" sz="3200" b="1" i="0" u="none" strike="noStrike" cap="none" baseline="0" dirty="0">
              <a:solidFill>
                <a:srgbClr val="000000"/>
              </a:solidFill>
              <a:latin typeface="Calibri"/>
              <a:ea typeface="Calibri"/>
              <a:cs typeface="Calibri"/>
              <a:sym typeface="Calibri"/>
            </a:endParaRPr>
          </a:p>
          <a:p>
            <a:pPr marL="0" marR="0" lvl="0" indent="0" algn="ctr" rtl="0">
              <a:buClr>
                <a:schemeClr val="dk1"/>
              </a:buClr>
              <a:buSzPct val="25000"/>
              <a:buFont typeface="Calibri"/>
              <a:buNone/>
            </a:pPr>
            <a:r>
              <a:rPr lang="en-US" sz="2800" b="0" i="0" u="none" strike="noStrike" cap="none" baseline="0" dirty="0" smtClean="0">
                <a:solidFill>
                  <a:srgbClr val="000000"/>
                </a:solidFill>
                <a:latin typeface="Calibri"/>
                <a:ea typeface="Calibri"/>
                <a:cs typeface="Calibri"/>
                <a:sym typeface="Calibri"/>
              </a:rPr>
              <a:t>July 10</a:t>
            </a:r>
            <a:r>
              <a:rPr lang="en-US" sz="2800" b="0" i="0" u="none" strike="noStrike" cap="none" dirty="0" smtClean="0">
                <a:solidFill>
                  <a:srgbClr val="000000"/>
                </a:solidFill>
                <a:latin typeface="Calibri"/>
                <a:ea typeface="Calibri"/>
                <a:cs typeface="Calibri"/>
                <a:sym typeface="Calibri"/>
              </a:rPr>
              <a:t>, 2014</a:t>
            </a:r>
          </a:p>
          <a:p>
            <a:pPr marL="0" marR="0" lvl="0" indent="0" algn="ctr" rtl="0">
              <a:buClr>
                <a:schemeClr val="dk1"/>
              </a:buClr>
              <a:buSzPct val="25000"/>
              <a:buFont typeface="Calibri"/>
              <a:buNone/>
            </a:pPr>
            <a:endParaRPr lang="en-US" sz="2800" b="0" i="0" u="none" strike="noStrike" cap="none" baseline="0" dirty="0">
              <a:solidFill>
                <a:srgbClr val="000000"/>
              </a:solidFill>
              <a:latin typeface="Calibri"/>
              <a:ea typeface="Calibri"/>
              <a:cs typeface="Calibri"/>
              <a:sym typeface="Calibri"/>
            </a:endParaRPr>
          </a:p>
          <a:p>
            <a:pPr marL="0" marR="0" lvl="0" indent="0" algn="ctr" rtl="0">
              <a:buClr>
                <a:schemeClr val="dk1"/>
              </a:buClr>
              <a:buSzPct val="25000"/>
              <a:buFont typeface="Calibri"/>
              <a:buNone/>
            </a:pPr>
            <a:r>
              <a:rPr lang="en-US" sz="2800" b="0" i="1" u="none" strike="noStrike" cap="none" baseline="0" dirty="0">
                <a:solidFill>
                  <a:srgbClr val="000000"/>
                </a:solidFill>
                <a:latin typeface="Calibri"/>
                <a:ea typeface="Calibri"/>
                <a:cs typeface="Calibri"/>
                <a:sym typeface="Calibri"/>
              </a:rPr>
              <a:t>More information </a:t>
            </a:r>
            <a:r>
              <a:rPr lang="en-US" sz="2800" b="0" i="1" u="none" strike="noStrike" cap="none" baseline="0" dirty="0" smtClean="0">
                <a:solidFill>
                  <a:srgbClr val="000000"/>
                </a:solidFill>
                <a:latin typeface="Calibri"/>
                <a:ea typeface="Calibri"/>
                <a:cs typeface="Calibri"/>
                <a:sym typeface="Calibri"/>
              </a:rPr>
              <a:t>at</a:t>
            </a:r>
          </a:p>
          <a:p>
            <a:pPr lvl="0" algn="ctr">
              <a:buClr>
                <a:schemeClr val="dk1"/>
              </a:buClr>
              <a:buSzPct val="25000"/>
            </a:pPr>
            <a:r>
              <a:rPr lang="en-US" sz="2800" i="1" dirty="0">
                <a:solidFill>
                  <a:srgbClr val="003399"/>
                </a:solidFill>
                <a:latin typeface="Calibri"/>
                <a:ea typeface="Calibri"/>
                <a:cs typeface="Calibri"/>
                <a:sym typeface="Calibri"/>
              </a:rPr>
              <a:t>http://www.probono.net/learningcenter/</a:t>
            </a:r>
            <a:endParaRPr lang="en-US" sz="2800" b="0" i="1" u="none" strike="noStrike" cap="none" baseline="0" dirty="0">
              <a:solidFill>
                <a:srgbClr val="003399"/>
              </a:solidFill>
              <a:latin typeface="Calibri"/>
              <a:ea typeface="Calibri"/>
              <a:cs typeface="Calibri"/>
              <a:sym typeface="Calibri"/>
            </a:endParaRPr>
          </a:p>
        </p:txBody>
      </p:sp>
    </p:spTree>
    <p:extLst>
      <p:ext uri="{BB962C8B-B14F-4D97-AF65-F5344CB8AC3E}">
        <p14:creationId xmlns:p14="http://schemas.microsoft.com/office/powerpoint/2010/main" val="4090031265"/>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ctrTitle"/>
          </p:nvPr>
        </p:nvSpPr>
        <p:spPr>
          <a:xfrm>
            <a:off x="685800" y="1600200"/>
            <a:ext cx="7772400" cy="1470024"/>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Clr>
                <a:schemeClr val="dk2"/>
              </a:buClr>
              <a:buSzPct val="25000"/>
              <a:buFont typeface="Calibri"/>
              <a:buNone/>
            </a:pPr>
            <a:r>
              <a:rPr lang="en-US" sz="4400" b="1" i="0" u="none" strike="noStrike" cap="none" baseline="0" dirty="0" smtClean="0">
                <a:solidFill>
                  <a:schemeClr val="dk2"/>
                </a:solidFill>
                <a:latin typeface="Calibri"/>
                <a:ea typeface="Calibri"/>
                <a:cs typeface="Calibri"/>
                <a:sym typeface="Calibri"/>
              </a:rPr>
              <a:t>Refreshing your probono.net</a:t>
            </a:r>
            <a:r>
              <a:rPr lang="en-US" sz="4400" b="1" i="0" u="none" strike="noStrike" cap="none" dirty="0" smtClean="0">
                <a:solidFill>
                  <a:schemeClr val="dk2"/>
                </a:solidFill>
                <a:latin typeface="Calibri"/>
                <a:ea typeface="Calibri"/>
                <a:cs typeface="Calibri"/>
                <a:sym typeface="Calibri"/>
              </a:rPr>
              <a:t> Site’s Content and Design</a:t>
            </a:r>
            <a:endParaRPr lang="en-US" sz="4400" b="1" i="0" u="none" strike="noStrike" cap="none" baseline="0" dirty="0">
              <a:solidFill>
                <a:schemeClr val="dk2"/>
              </a:solidFill>
              <a:latin typeface="Calibri"/>
              <a:ea typeface="Calibri"/>
              <a:cs typeface="Calibri"/>
              <a:sym typeface="Calibri"/>
            </a:endParaRPr>
          </a:p>
        </p:txBody>
      </p:sp>
      <p:sp>
        <p:nvSpPr>
          <p:cNvPr id="79" name="Shape 79"/>
          <p:cNvSpPr txBox="1">
            <a:spLocks noGrp="1"/>
          </p:cNvSpPr>
          <p:nvPr>
            <p:ph type="subTitle" idx="1"/>
          </p:nvPr>
        </p:nvSpPr>
        <p:spPr>
          <a:xfrm>
            <a:off x="1371600" y="3276600"/>
            <a:ext cx="6400799" cy="685799"/>
          </a:xfrm>
          <a:prstGeom prst="rect">
            <a:avLst/>
          </a:prstGeom>
          <a:noFill/>
          <a:ln>
            <a:noFill/>
          </a:ln>
        </p:spPr>
        <p:txBody>
          <a:bodyPr lIns="91425" tIns="45700" rIns="91425" bIns="45700" anchor="t" anchorCtr="0">
            <a:noAutofit/>
          </a:bodyPr>
          <a:lstStyle/>
          <a:p>
            <a:pPr marL="0" marR="0" lvl="0" indent="0" algn="ctr" rtl="0">
              <a:spcBef>
                <a:spcPts val="640"/>
              </a:spcBef>
              <a:spcAft>
                <a:spcPts val="0"/>
              </a:spcAft>
              <a:buClr>
                <a:schemeClr val="dk1"/>
              </a:buClr>
              <a:buSzPct val="25000"/>
              <a:buFont typeface="Calibri"/>
              <a:buNone/>
            </a:pPr>
            <a:r>
              <a:rPr lang="en-US" sz="2400" dirty="0" smtClean="0">
                <a:solidFill>
                  <a:schemeClr val="dk1"/>
                </a:solidFill>
                <a:latin typeface="Calibri"/>
                <a:ea typeface="Calibri"/>
                <a:cs typeface="Calibri"/>
                <a:sym typeface="Calibri"/>
              </a:rPr>
              <a:t>June 17, 2014</a:t>
            </a:r>
            <a:endParaRPr lang="en-US" sz="2400" b="0" i="0" u="none" strike="noStrike" cap="none" baseline="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33111785"/>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0480" y="304800"/>
            <a:ext cx="86868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Clr>
                <a:schemeClr val="dk2"/>
              </a:buClr>
              <a:buSzPct val="25000"/>
              <a:buFont typeface="Calibri"/>
              <a:buNone/>
            </a:pPr>
            <a:r>
              <a:rPr lang="en-US" sz="4400" b="1" i="0" u="none" strike="noStrike" cap="none" baseline="0" dirty="0">
                <a:solidFill>
                  <a:schemeClr val="tx2"/>
                </a:solidFill>
                <a:latin typeface="Calibri"/>
                <a:ea typeface="Calibri"/>
                <a:cs typeface="Calibri"/>
                <a:sym typeface="Calibri"/>
              </a:rPr>
              <a:t>Presenters</a:t>
            </a:r>
          </a:p>
        </p:txBody>
      </p:sp>
      <p:sp>
        <p:nvSpPr>
          <p:cNvPr id="89" name="Shape 89"/>
          <p:cNvSpPr txBox="1"/>
          <p:nvPr/>
        </p:nvSpPr>
        <p:spPr>
          <a:xfrm>
            <a:off x="4574058" y="3806819"/>
            <a:ext cx="2682240" cy="830261"/>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2400" b="1" i="0" u="none" strike="noStrike" cap="none" baseline="0" dirty="0" smtClean="0">
                <a:solidFill>
                  <a:schemeClr val="dk1"/>
                </a:solidFill>
                <a:latin typeface="Calibri"/>
                <a:ea typeface="Calibri"/>
                <a:cs typeface="Calibri"/>
                <a:sym typeface="Calibri"/>
              </a:rPr>
              <a:t>Elizabeth</a:t>
            </a:r>
            <a:r>
              <a:rPr lang="en-US" sz="2400" b="1" i="0" u="none" strike="noStrike" cap="none" dirty="0" smtClean="0">
                <a:solidFill>
                  <a:schemeClr val="dk1"/>
                </a:solidFill>
                <a:latin typeface="Calibri"/>
                <a:ea typeface="Calibri"/>
                <a:cs typeface="Calibri"/>
                <a:sym typeface="Calibri"/>
              </a:rPr>
              <a:t> Weaver</a:t>
            </a:r>
            <a:endParaRPr lang="en-US" sz="2400" b="1" i="0" u="none" strike="noStrike" cap="none" baseline="0" dirty="0" smtClean="0">
              <a:solidFill>
                <a:schemeClr val="dk1"/>
              </a:solidFill>
              <a:latin typeface="Calibri"/>
              <a:ea typeface="Calibri"/>
              <a:cs typeface="Calibri"/>
              <a:sym typeface="Calibri"/>
            </a:endParaRPr>
          </a:p>
          <a:p>
            <a:pPr marL="0" marR="0" lvl="0" indent="0" algn="ctr" rtl="0">
              <a:buClr>
                <a:schemeClr val="dk1"/>
              </a:buClr>
              <a:buSzPct val="25000"/>
              <a:buFont typeface="Calibri"/>
              <a:buNone/>
            </a:pPr>
            <a:r>
              <a:rPr lang="en-US" sz="2400" b="0" i="1" u="none" strike="noStrike" cap="none" baseline="0" dirty="0" smtClean="0">
                <a:solidFill>
                  <a:schemeClr val="dk1"/>
                </a:solidFill>
                <a:latin typeface="Calibri"/>
                <a:ea typeface="Calibri"/>
                <a:cs typeface="Calibri"/>
                <a:sym typeface="Calibri"/>
              </a:rPr>
              <a:t>Montana Legal Services</a:t>
            </a:r>
            <a:r>
              <a:rPr lang="en-US" sz="2400" b="0" i="1" u="none" strike="noStrike" cap="none" dirty="0" smtClean="0">
                <a:solidFill>
                  <a:schemeClr val="dk1"/>
                </a:solidFill>
                <a:latin typeface="Calibri"/>
                <a:ea typeface="Calibri"/>
                <a:cs typeface="Calibri"/>
                <a:sym typeface="Calibri"/>
              </a:rPr>
              <a:t> Association</a:t>
            </a:r>
            <a:endParaRPr lang="en-US" sz="2400" b="0" i="1" u="none" strike="noStrike" cap="none" baseline="0" dirty="0">
              <a:solidFill>
                <a:schemeClr val="dk1"/>
              </a:solidFill>
              <a:latin typeface="Calibri"/>
              <a:ea typeface="Calibri"/>
              <a:cs typeface="Calibri"/>
              <a:sym typeface="Calibri"/>
            </a:endParaRPr>
          </a:p>
        </p:txBody>
      </p:sp>
      <p:sp>
        <p:nvSpPr>
          <p:cNvPr id="7" name="Shape 89"/>
          <p:cNvSpPr txBox="1"/>
          <p:nvPr/>
        </p:nvSpPr>
        <p:spPr>
          <a:xfrm>
            <a:off x="1521502" y="3806819"/>
            <a:ext cx="2682240" cy="830261"/>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2400" b="1" i="0" u="none" strike="noStrike" cap="none" baseline="0" dirty="0" smtClean="0">
                <a:solidFill>
                  <a:schemeClr val="dk1"/>
                </a:solidFill>
                <a:latin typeface="Calibri"/>
                <a:ea typeface="Calibri"/>
                <a:cs typeface="Calibri"/>
                <a:sym typeface="Calibri"/>
              </a:rPr>
              <a:t>Carol Austin</a:t>
            </a:r>
          </a:p>
          <a:p>
            <a:pPr marL="0" marR="0" lvl="0" indent="0" algn="ctr" rtl="0">
              <a:buClr>
                <a:schemeClr val="dk1"/>
              </a:buClr>
              <a:buSzPct val="25000"/>
              <a:buFont typeface="Calibri"/>
              <a:buNone/>
            </a:pPr>
            <a:r>
              <a:rPr lang="en-US" sz="2400" b="0" i="1" u="none" strike="noStrike" cap="none" baseline="0" dirty="0" smtClean="0">
                <a:solidFill>
                  <a:schemeClr val="dk1"/>
                </a:solidFill>
                <a:latin typeface="Calibri"/>
                <a:ea typeface="Calibri"/>
                <a:cs typeface="Calibri"/>
                <a:sym typeface="Calibri"/>
              </a:rPr>
              <a:t>Charity Assist</a:t>
            </a:r>
            <a:endParaRPr lang="en-US" sz="2400" b="0" i="1" u="none" strike="noStrike" cap="none" baseline="0" dirty="0">
              <a:solidFill>
                <a:schemeClr val="dk1"/>
              </a:solidFill>
              <a:latin typeface="Calibri"/>
              <a:ea typeface="Calibri"/>
              <a:cs typeface="Calibri"/>
              <a:sym typeface="Calibri"/>
            </a:endParaRPr>
          </a:p>
        </p:txBody>
      </p:sp>
      <p:pic>
        <p:nvPicPr>
          <p:cNvPr id="2" name="Picture 2" descr="Carol Aust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0122" y="1723934"/>
            <a:ext cx="2052278" cy="2052278"/>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026" name="Picture 2" descr="C:\Users\jtheil\AppData\Local\Microsoft\Windows\Temporary Internet Files\Content.Outlook\CWZ0JZMB\1557480_744217501004_40438257_n.jpg"/>
          <p:cNvPicPr>
            <a:picLocks noChangeAspect="1" noChangeArrowheads="1"/>
          </p:cNvPicPr>
          <p:nvPr/>
        </p:nvPicPr>
        <p:blipFill rotWithShape="1">
          <a:blip r:embed="rId4">
            <a:extLst>
              <a:ext uri="{28A0092B-C50C-407E-A947-70E740481C1C}">
                <a14:useLocalDpi xmlns:a14="http://schemas.microsoft.com/office/drawing/2010/main" val="0"/>
              </a:ext>
            </a:extLst>
          </a:blip>
          <a:srcRect t="12777" r="24049" b="31125"/>
          <a:stretch/>
        </p:blipFill>
        <p:spPr bwMode="auto">
          <a:xfrm>
            <a:off x="5153178" y="1605803"/>
            <a:ext cx="1524000" cy="2132677"/>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647170"/>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0480" y="304800"/>
            <a:ext cx="8686800" cy="1143000"/>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Clr>
                <a:schemeClr val="dk2"/>
              </a:buClr>
              <a:buSzPct val="25000"/>
              <a:buFont typeface="Calibri"/>
              <a:buNone/>
            </a:pPr>
            <a:r>
              <a:rPr lang="en-US" sz="4400" b="1" i="0" u="none" strike="noStrike" cap="none" baseline="0" dirty="0" smtClean="0">
                <a:solidFill>
                  <a:schemeClr val="tx2"/>
                </a:solidFill>
                <a:latin typeface="Calibri"/>
                <a:ea typeface="Calibri"/>
                <a:cs typeface="Calibri"/>
                <a:sym typeface="Calibri"/>
              </a:rPr>
              <a:t>Hosts</a:t>
            </a:r>
            <a:endParaRPr lang="en-US" sz="4400" b="1" i="0" u="none" strike="noStrike" cap="none" baseline="0" dirty="0">
              <a:solidFill>
                <a:schemeClr val="tx2"/>
              </a:solidFill>
              <a:latin typeface="Calibri"/>
              <a:ea typeface="Calibri"/>
              <a:cs typeface="Calibri"/>
              <a:sym typeface="Calibri"/>
            </a:endParaRPr>
          </a:p>
        </p:txBody>
      </p:sp>
      <p:sp>
        <p:nvSpPr>
          <p:cNvPr id="89" name="Shape 89"/>
          <p:cNvSpPr txBox="1"/>
          <p:nvPr/>
        </p:nvSpPr>
        <p:spPr>
          <a:xfrm>
            <a:off x="3094415" y="3616710"/>
            <a:ext cx="2682240" cy="830261"/>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2400" b="1" i="0" u="none" strike="noStrike" cap="none" baseline="0" dirty="0" smtClean="0">
                <a:solidFill>
                  <a:schemeClr val="dk1"/>
                </a:solidFill>
                <a:latin typeface="Calibri"/>
                <a:ea typeface="Calibri"/>
                <a:cs typeface="Calibri"/>
                <a:sym typeface="Calibri"/>
              </a:rPr>
              <a:t>Jake Hertz</a:t>
            </a:r>
          </a:p>
          <a:p>
            <a:pPr marL="0" marR="0" lvl="0" indent="0" algn="ctr" rtl="0">
              <a:buClr>
                <a:schemeClr val="dk1"/>
              </a:buClr>
              <a:buSzPct val="25000"/>
              <a:buFont typeface="Calibri"/>
              <a:buNone/>
            </a:pPr>
            <a:r>
              <a:rPr lang="en-US" sz="2400" b="0" i="1" u="none" strike="noStrike" cap="none" baseline="0" dirty="0" smtClean="0">
                <a:solidFill>
                  <a:schemeClr val="dk1"/>
                </a:solidFill>
                <a:latin typeface="Calibri"/>
                <a:ea typeface="Calibri"/>
                <a:cs typeface="Calibri"/>
                <a:sym typeface="Calibri"/>
              </a:rPr>
              <a:t>Pro Bono Net</a:t>
            </a:r>
            <a:endParaRPr lang="en-US" sz="2400" b="0" i="1" u="none" strike="noStrike" cap="none" baseline="0" dirty="0">
              <a:solidFill>
                <a:schemeClr val="dk1"/>
              </a:solidFill>
              <a:latin typeface="Calibri"/>
              <a:ea typeface="Calibri"/>
              <a:cs typeface="Calibri"/>
              <a:sym typeface="Calibri"/>
            </a:endParaRPr>
          </a:p>
        </p:txBody>
      </p:sp>
      <p:sp>
        <p:nvSpPr>
          <p:cNvPr id="4" name="Shape 89"/>
          <p:cNvSpPr txBox="1"/>
          <p:nvPr/>
        </p:nvSpPr>
        <p:spPr>
          <a:xfrm>
            <a:off x="5958944" y="3641132"/>
            <a:ext cx="2133600" cy="830261"/>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2400" b="1" i="0" u="none" strike="noStrike" cap="none" baseline="0" dirty="0" smtClean="0">
                <a:solidFill>
                  <a:schemeClr val="dk1"/>
                </a:solidFill>
                <a:latin typeface="Calibri"/>
                <a:ea typeface="Calibri"/>
                <a:cs typeface="Calibri"/>
                <a:sym typeface="Calibri"/>
              </a:rPr>
              <a:t>Jillian Theil </a:t>
            </a:r>
          </a:p>
          <a:p>
            <a:pPr marL="0" marR="0" lvl="0" indent="0" algn="ctr" rtl="0">
              <a:buClr>
                <a:schemeClr val="dk1"/>
              </a:buClr>
              <a:buSzPct val="25000"/>
              <a:buFont typeface="Calibri"/>
              <a:buNone/>
            </a:pPr>
            <a:r>
              <a:rPr lang="en-US" sz="2400" b="0" i="1" u="none" strike="noStrike" cap="none" baseline="0" dirty="0" smtClean="0">
                <a:solidFill>
                  <a:schemeClr val="dk1"/>
                </a:solidFill>
                <a:latin typeface="Calibri"/>
                <a:ea typeface="Calibri"/>
                <a:cs typeface="Calibri"/>
                <a:sym typeface="Calibri"/>
              </a:rPr>
              <a:t>Pro</a:t>
            </a:r>
            <a:r>
              <a:rPr lang="en-US" sz="2400" b="0" i="1" u="none" strike="noStrike" cap="none" dirty="0" smtClean="0">
                <a:solidFill>
                  <a:schemeClr val="dk1"/>
                </a:solidFill>
                <a:latin typeface="Calibri"/>
                <a:ea typeface="Calibri"/>
                <a:cs typeface="Calibri"/>
                <a:sym typeface="Calibri"/>
              </a:rPr>
              <a:t> Bono Net</a:t>
            </a:r>
            <a:endParaRPr lang="en-US" sz="2400" b="0" i="1" u="none" strike="noStrike" cap="none" baseline="0" dirty="0">
              <a:solidFill>
                <a:schemeClr val="dk1"/>
              </a:solidFill>
              <a:latin typeface="Calibri"/>
              <a:ea typeface="Calibri"/>
              <a:cs typeface="Calibri"/>
              <a:sym typeface="Calibri"/>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4415" y="1828800"/>
            <a:ext cx="2996386" cy="1754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8188" y="1828800"/>
            <a:ext cx="1939016" cy="1736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hape 89"/>
          <p:cNvSpPr txBox="1"/>
          <p:nvPr/>
        </p:nvSpPr>
        <p:spPr>
          <a:xfrm>
            <a:off x="369888" y="3641132"/>
            <a:ext cx="2682240" cy="830261"/>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Calibri"/>
              <a:buNone/>
            </a:pPr>
            <a:r>
              <a:rPr lang="en-US" sz="2400" b="1" i="0" u="none" strike="noStrike" cap="none" baseline="0" dirty="0" smtClean="0">
                <a:solidFill>
                  <a:schemeClr val="dk1"/>
                </a:solidFill>
                <a:latin typeface="Calibri"/>
                <a:ea typeface="Calibri"/>
                <a:cs typeface="Calibri"/>
                <a:sym typeface="Calibri"/>
              </a:rPr>
              <a:t>Adam Friedl</a:t>
            </a:r>
          </a:p>
          <a:p>
            <a:pPr marL="0" marR="0" lvl="0" indent="0" algn="ctr" rtl="0">
              <a:buClr>
                <a:schemeClr val="dk1"/>
              </a:buClr>
              <a:buSzPct val="25000"/>
              <a:buFont typeface="Calibri"/>
              <a:buNone/>
            </a:pPr>
            <a:r>
              <a:rPr lang="en-US" sz="2400" b="0" i="1" u="none" strike="noStrike" cap="none" baseline="0" dirty="0" smtClean="0">
                <a:solidFill>
                  <a:schemeClr val="dk1"/>
                </a:solidFill>
                <a:latin typeface="Calibri"/>
                <a:ea typeface="Calibri"/>
                <a:cs typeface="Calibri"/>
                <a:sym typeface="Calibri"/>
              </a:rPr>
              <a:t>Pro Bono Net</a:t>
            </a:r>
            <a:endParaRPr lang="en-US" sz="2400" b="0" i="1" u="none" strike="noStrike" cap="none" baseline="0" dirty="0">
              <a:solidFill>
                <a:schemeClr val="dk1"/>
              </a:solidFill>
              <a:latin typeface="Calibri"/>
              <a:ea typeface="Calibri"/>
              <a:cs typeface="Calibri"/>
              <a:sym typeface="Calibri"/>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489" y="2265882"/>
            <a:ext cx="1321911" cy="1260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6127184"/>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t>… a few key resources</a:t>
            </a:r>
            <a:endParaRPr lang="en-US" b="1" i="1" dirty="0"/>
          </a:p>
        </p:txBody>
      </p:sp>
      <p:sp>
        <p:nvSpPr>
          <p:cNvPr id="3" name="Content Placeholder 2"/>
          <p:cNvSpPr>
            <a:spLocks noGrp="1"/>
          </p:cNvSpPr>
          <p:nvPr>
            <p:ph idx="1"/>
          </p:nvPr>
        </p:nvSpPr>
        <p:spPr>
          <a:xfrm>
            <a:off x="228600" y="1600200"/>
            <a:ext cx="8305800" cy="4525963"/>
          </a:xfrm>
        </p:spPr>
        <p:txBody>
          <a:bodyPr/>
          <a:lstStyle/>
          <a:p>
            <a:r>
              <a:rPr lang="en-US" dirty="0" smtClean="0"/>
              <a:t>2014 LawHelp.org and probono.net Training Series</a:t>
            </a:r>
            <a:br>
              <a:rPr lang="en-US" dirty="0" smtClean="0"/>
            </a:br>
            <a:r>
              <a:rPr lang="en-US" sz="2400" dirty="0" smtClean="0">
                <a:hlinkClick r:id="rId3"/>
              </a:rPr>
              <a:t>http</a:t>
            </a:r>
            <a:r>
              <a:rPr lang="en-US" sz="2400" dirty="0">
                <a:hlinkClick r:id="rId3"/>
              </a:rPr>
              <a:t>://</a:t>
            </a:r>
            <a:r>
              <a:rPr lang="en-US" sz="2400" dirty="0" smtClean="0">
                <a:hlinkClick r:id="rId3"/>
              </a:rPr>
              <a:t>www.probono.net/learningcenter/</a:t>
            </a:r>
            <a:endParaRPr lang="en-US" sz="2400" dirty="0" smtClean="0"/>
          </a:p>
          <a:p>
            <a:endParaRPr lang="en-US" sz="2400" dirty="0" smtClean="0"/>
          </a:p>
          <a:p>
            <a:r>
              <a:rPr lang="en-US" dirty="0"/>
              <a:t>p</a:t>
            </a:r>
            <a:r>
              <a:rPr lang="en-US" dirty="0" smtClean="0"/>
              <a:t>robono.net </a:t>
            </a:r>
            <a:r>
              <a:rPr lang="en-US" dirty="0" err="1" smtClean="0"/>
              <a:t>HelpDesk</a:t>
            </a:r>
            <a:r>
              <a:rPr lang="en-US" dirty="0" smtClean="0"/>
              <a:t/>
            </a:r>
            <a:br>
              <a:rPr lang="en-US" dirty="0" smtClean="0"/>
            </a:br>
            <a:r>
              <a:rPr lang="en-US" sz="2400" dirty="0" smtClean="0">
                <a:hlinkClick r:id="rId4"/>
              </a:rPr>
              <a:t>support@probono.net</a:t>
            </a:r>
            <a:endParaRPr lang="en-US" sz="2400" dirty="0" smtClean="0"/>
          </a:p>
          <a:p>
            <a:endParaRPr lang="en-US" sz="2400" dirty="0" smtClean="0"/>
          </a:p>
          <a:p>
            <a:r>
              <a:rPr lang="en-US" dirty="0" smtClean="0"/>
              <a:t>Probono.net </a:t>
            </a:r>
            <a:r>
              <a:rPr lang="en-US" dirty="0"/>
              <a:t>Admin Manual</a:t>
            </a:r>
            <a:br>
              <a:rPr lang="en-US" dirty="0"/>
            </a:br>
            <a:r>
              <a:rPr lang="en-US" sz="2400" dirty="0">
                <a:hlinkClick r:id="rId5"/>
              </a:rPr>
              <a:t>http://www.probono.net/statewebsites/admin-manual</a:t>
            </a:r>
            <a:r>
              <a:rPr lang="en-US" sz="2400" dirty="0" smtClean="0">
                <a:hlinkClick r:id="rId5"/>
              </a:rPr>
              <a:t>/</a:t>
            </a:r>
            <a:endParaRPr lang="en-US" sz="2400" dirty="0" smtClean="0"/>
          </a:p>
          <a:p>
            <a:endParaRPr lang="en-US" sz="2400" dirty="0"/>
          </a:p>
        </p:txBody>
      </p:sp>
    </p:spTree>
    <p:extLst>
      <p:ext uri="{BB962C8B-B14F-4D97-AF65-F5344CB8AC3E}">
        <p14:creationId xmlns:p14="http://schemas.microsoft.com/office/powerpoint/2010/main" val="1488230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Today we will cover …</a:t>
            </a:r>
            <a:endParaRPr lang="en-US" b="1" dirty="0"/>
          </a:p>
        </p:txBody>
      </p:sp>
      <p:sp>
        <p:nvSpPr>
          <p:cNvPr id="3" name="Content Placeholder 2"/>
          <p:cNvSpPr>
            <a:spLocks noGrp="1"/>
          </p:cNvSpPr>
          <p:nvPr>
            <p:ph idx="1"/>
          </p:nvPr>
        </p:nvSpPr>
        <p:spPr/>
        <p:txBody>
          <a:bodyPr/>
          <a:lstStyle/>
          <a:p>
            <a:r>
              <a:rPr lang="en-US" dirty="0" smtClean="0"/>
              <a:t>Intro to Information Architecture </a:t>
            </a:r>
          </a:p>
          <a:p>
            <a:r>
              <a:rPr lang="en-US" dirty="0" smtClean="0"/>
              <a:t>Useful site review tools on probono.net</a:t>
            </a:r>
          </a:p>
          <a:p>
            <a:r>
              <a:rPr lang="en-US" dirty="0" smtClean="0"/>
              <a:t>The “How to</a:t>
            </a:r>
            <a:r>
              <a:rPr lang="en-US" b="1" dirty="0" smtClean="0"/>
              <a:t>”</a:t>
            </a:r>
            <a:r>
              <a:rPr lang="en-US" dirty="0" smtClean="0"/>
              <a:t> of reviewing/ updating your site</a:t>
            </a:r>
          </a:p>
          <a:p>
            <a:r>
              <a:rPr lang="en-US" dirty="0" smtClean="0"/>
              <a:t>Examples from the community</a:t>
            </a:r>
          </a:p>
          <a:p>
            <a:r>
              <a:rPr lang="en-US" dirty="0" smtClean="0"/>
              <a:t>Questions</a:t>
            </a:r>
          </a:p>
          <a:p>
            <a:endParaRPr lang="en-US" dirty="0"/>
          </a:p>
        </p:txBody>
      </p:sp>
    </p:spTree>
    <p:extLst>
      <p:ext uri="{BB962C8B-B14F-4D97-AF65-F5344CB8AC3E}">
        <p14:creationId xmlns:p14="http://schemas.microsoft.com/office/powerpoint/2010/main" val="273760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will you learn today?</a:t>
            </a:r>
            <a:endParaRPr lang="en-US" b="1" dirty="0"/>
          </a:p>
        </p:txBody>
      </p:sp>
      <p:pic>
        <p:nvPicPr>
          <p:cNvPr id="3074" name="Picture 2" descr="C:\Users\jtheil\AppData\Local\Microsoft\Windows\Temporary Internet Files\Content.IE5\RPYU91PV\MP90038778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1436846"/>
            <a:ext cx="2089598" cy="2929343"/>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90600" y="1436846"/>
            <a:ext cx="4038600" cy="4031873"/>
          </a:xfrm>
          <a:prstGeom prst="rect">
            <a:avLst/>
          </a:prstGeom>
          <a:noFill/>
        </p:spPr>
        <p:txBody>
          <a:bodyPr wrap="square" rtlCol="0">
            <a:spAutoFit/>
          </a:bodyPr>
          <a:lstStyle/>
          <a:p>
            <a:pPr marL="285750" indent="-285750">
              <a:buFont typeface="Arial" pitchFamily="34" charset="0"/>
              <a:buChar char="•"/>
            </a:pPr>
            <a:r>
              <a:rPr lang="en-US" sz="2800" dirty="0" smtClean="0">
                <a:latin typeface="+mn-lt"/>
              </a:rPr>
              <a:t>Learn about the </a:t>
            </a:r>
            <a:r>
              <a:rPr lang="en-US" sz="2800" b="1" i="1" dirty="0" smtClean="0">
                <a:latin typeface="+mn-lt"/>
              </a:rPr>
              <a:t>tools available</a:t>
            </a:r>
            <a:r>
              <a:rPr lang="en-US" sz="2800" dirty="0" smtClean="0">
                <a:latin typeface="+mn-lt"/>
              </a:rPr>
              <a:t> on the probono.net platform for keeping content up to date</a:t>
            </a:r>
          </a:p>
          <a:p>
            <a:pPr marL="285750" indent="-285750">
              <a:buFont typeface="Arial" pitchFamily="34" charset="0"/>
              <a:buChar char="•"/>
            </a:pPr>
            <a:endParaRPr lang="en-US" sz="2800" dirty="0" smtClean="0">
              <a:latin typeface="+mn-lt"/>
            </a:endParaRPr>
          </a:p>
          <a:p>
            <a:pPr marL="285750" indent="-285750">
              <a:buFont typeface="Arial" pitchFamily="34" charset="0"/>
              <a:buChar char="•"/>
            </a:pPr>
            <a:r>
              <a:rPr lang="en-US" sz="2800" dirty="0" smtClean="0">
                <a:latin typeface="+mn-lt"/>
              </a:rPr>
              <a:t>The “How to” of reviewing your site</a:t>
            </a:r>
            <a:endParaRPr lang="en-US" sz="2800" b="1" i="1" dirty="0" smtClean="0">
              <a:latin typeface="+mn-lt"/>
            </a:endParaRPr>
          </a:p>
          <a:p>
            <a:pPr marL="285750" indent="-285750">
              <a:buFont typeface="Arial" pitchFamily="34" charset="0"/>
              <a:buChar char="•"/>
            </a:pPr>
            <a:endParaRPr lang="en-US" sz="3200" b="1" i="1" dirty="0" smtClean="0">
              <a:latin typeface="+mn-lt"/>
            </a:endParaRPr>
          </a:p>
        </p:txBody>
      </p:sp>
      <p:sp>
        <p:nvSpPr>
          <p:cNvPr id="5" name="TextBox 4"/>
          <p:cNvSpPr txBox="1"/>
          <p:nvPr/>
        </p:nvSpPr>
        <p:spPr>
          <a:xfrm>
            <a:off x="990600" y="5105400"/>
            <a:ext cx="6914582" cy="1600438"/>
          </a:xfrm>
          <a:prstGeom prst="rect">
            <a:avLst/>
          </a:prstGeom>
          <a:noFill/>
        </p:spPr>
        <p:txBody>
          <a:bodyPr wrap="square" rtlCol="0">
            <a:spAutoFit/>
          </a:bodyPr>
          <a:lstStyle/>
          <a:p>
            <a:pPr algn="ctr"/>
            <a:r>
              <a:rPr lang="en-US" sz="2800" b="1" i="1" dirty="0"/>
              <a:t>How might you use information from today’s training to make improvements to your site?</a:t>
            </a:r>
          </a:p>
          <a:p>
            <a:endParaRPr lang="en-US" dirty="0"/>
          </a:p>
        </p:txBody>
      </p:sp>
    </p:spTree>
    <p:extLst>
      <p:ext uri="{BB962C8B-B14F-4D97-AF65-F5344CB8AC3E}">
        <p14:creationId xmlns:p14="http://schemas.microsoft.com/office/powerpoint/2010/main" val="2807584873"/>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pbn thj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spect">
  <a:themeElements>
    <a:clrScheme name="Custom 3">
      <a:dk1>
        <a:sysClr val="windowText" lastClr="000000"/>
      </a:dk1>
      <a:lt1>
        <a:sysClr val="window" lastClr="FFFFFF"/>
      </a:lt1>
      <a:dk2>
        <a:srgbClr val="323232"/>
      </a:dk2>
      <a:lt2>
        <a:srgbClr val="CBCBCB"/>
      </a:lt2>
      <a:accent1>
        <a:srgbClr val="C96807"/>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xml><?xml version="1.0" encoding="utf-8"?>
<a:theme xmlns:a="http://schemas.openxmlformats.org/drawingml/2006/main" name="Civic">
  <a:themeElements>
    <a:clrScheme name="Custom 7">
      <a:dk1>
        <a:sysClr val="windowText" lastClr="000000"/>
      </a:dk1>
      <a:lt1>
        <a:sysClr val="window" lastClr="FFFFFF"/>
      </a:lt1>
      <a:dk2>
        <a:srgbClr val="121D43"/>
      </a:dk2>
      <a:lt2>
        <a:srgbClr val="76B6F2"/>
      </a:lt2>
      <a:accent1>
        <a:srgbClr val="FCE8F2"/>
      </a:accent1>
      <a:accent2>
        <a:srgbClr val="EFE1A2"/>
      </a:accent2>
      <a:accent3>
        <a:srgbClr val="FD7012"/>
      </a:accent3>
      <a:accent4>
        <a:srgbClr val="BE0204"/>
      </a:accent4>
      <a:accent5>
        <a:srgbClr val="640F10"/>
      </a:accent5>
      <a:accent6>
        <a:srgbClr val="7E13E3"/>
      </a:accent6>
      <a:hlink>
        <a:srgbClr val="1C2C64"/>
      </a:hlink>
      <a:folHlink>
        <a:srgbClr val="D0B9F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pbn thjeme</Template>
  <TotalTime>3964</TotalTime>
  <Words>1692</Words>
  <Application>Microsoft Office PowerPoint</Application>
  <PresentationFormat>On-screen Show (4:3)</PresentationFormat>
  <Paragraphs>215</Paragraphs>
  <Slides>33</Slides>
  <Notes>22</Notes>
  <HiddenSlides>0</HiddenSlides>
  <MMClips>0</MMClips>
  <ScaleCrop>false</ScaleCrop>
  <HeadingPairs>
    <vt:vector size="4" baseType="variant">
      <vt:variant>
        <vt:lpstr>Theme</vt:lpstr>
      </vt:variant>
      <vt:variant>
        <vt:i4>3</vt:i4>
      </vt:variant>
      <vt:variant>
        <vt:lpstr>Slide Titles</vt:lpstr>
      </vt:variant>
      <vt:variant>
        <vt:i4>33</vt:i4>
      </vt:variant>
    </vt:vector>
  </HeadingPairs>
  <TitlesOfParts>
    <vt:vector size="36" baseType="lpstr">
      <vt:lpstr>pbn thjeme</vt:lpstr>
      <vt:lpstr>Aspect</vt:lpstr>
      <vt:lpstr>Civic</vt:lpstr>
      <vt:lpstr>PowerPoint Presentation</vt:lpstr>
      <vt:lpstr>PowerPoint Presentation</vt:lpstr>
      <vt:lpstr>PowerPoint Presentation</vt:lpstr>
      <vt:lpstr>Refreshing your probono.net Site’s Content and Design</vt:lpstr>
      <vt:lpstr>Presenters</vt:lpstr>
      <vt:lpstr>Hosts</vt:lpstr>
      <vt:lpstr>… a few key resources</vt:lpstr>
      <vt:lpstr>Today we will cover …</vt:lpstr>
      <vt:lpstr>What will you learn today?</vt:lpstr>
      <vt:lpstr>A quick poll …</vt:lpstr>
      <vt:lpstr>Information Architecture (IA)</vt:lpstr>
      <vt:lpstr>Why does this matter?</vt:lpstr>
      <vt:lpstr>What does it look like?</vt:lpstr>
      <vt:lpstr>What are some useful probono.net tools for a review? </vt:lpstr>
      <vt:lpstr>Now… let’s look at IA put into practice!</vt:lpstr>
      <vt:lpstr>Website Content Management</vt:lpstr>
      <vt:lpstr>How much cleaning should I do?</vt:lpstr>
      <vt:lpstr>Critical Maintenance</vt:lpstr>
      <vt:lpstr>Critical Maintenance</vt:lpstr>
      <vt:lpstr>Critical Maintenance</vt:lpstr>
      <vt:lpstr>Full Site Audit</vt:lpstr>
      <vt:lpstr>Content Management Best Practices</vt:lpstr>
      <vt:lpstr>Content Management Best Practices (cont.)</vt:lpstr>
      <vt:lpstr>Accessibility Best Practices</vt:lpstr>
      <vt:lpstr>Questions</vt:lpstr>
      <vt:lpstr>PowerPoint Presentation</vt:lpstr>
      <vt:lpstr>Reasons for Refresh</vt:lpstr>
      <vt:lpstr>Features Added &amp; Tools Used</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jtheil</dc:creator>
  <cp:lastModifiedBy>jtheil</cp:lastModifiedBy>
  <cp:revision>22</cp:revision>
  <dcterms:created xsi:type="dcterms:W3CDTF">2014-06-10T23:41:12Z</dcterms:created>
  <dcterms:modified xsi:type="dcterms:W3CDTF">2014-06-13T23:19:47Z</dcterms:modified>
</cp:coreProperties>
</file>