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71" r:id="rId2"/>
    <p:sldId id="272" r:id="rId3"/>
    <p:sldId id="273" r:id="rId4"/>
    <p:sldId id="274" r:id="rId5"/>
    <p:sldId id="277" r:id="rId6"/>
    <p:sldId id="278" r:id="rId7"/>
    <p:sldId id="279" r:id="rId8"/>
    <p:sldId id="280" r:id="rId9"/>
    <p:sldId id="340" r:id="rId10"/>
    <p:sldId id="305" r:id="rId11"/>
    <p:sldId id="344" r:id="rId12"/>
    <p:sldId id="345" r:id="rId13"/>
    <p:sldId id="346" r:id="rId14"/>
    <p:sldId id="342" r:id="rId15"/>
    <p:sldId id="343" r:id="rId16"/>
    <p:sldId id="306" r:id="rId17"/>
    <p:sldId id="318" r:id="rId18"/>
    <p:sldId id="319" r:id="rId19"/>
    <p:sldId id="320" r:id="rId20"/>
    <p:sldId id="321" r:id="rId21"/>
    <p:sldId id="322" r:id="rId22"/>
    <p:sldId id="323" r:id="rId23"/>
    <p:sldId id="324" r:id="rId24"/>
    <p:sldId id="347" r:id="rId25"/>
    <p:sldId id="307" r:id="rId26"/>
    <p:sldId id="310" r:id="rId27"/>
    <p:sldId id="311" r:id="rId28"/>
    <p:sldId id="312" r:id="rId29"/>
    <p:sldId id="313" r:id="rId30"/>
    <p:sldId id="314" r:id="rId31"/>
    <p:sldId id="315" r:id="rId32"/>
    <p:sldId id="316" r:id="rId33"/>
    <p:sldId id="308" r:id="rId34"/>
    <p:sldId id="337" r:id="rId35"/>
    <p:sldId id="333" r:id="rId36"/>
    <p:sldId id="335" r:id="rId37"/>
    <p:sldId id="325" r:id="rId38"/>
    <p:sldId id="336" r:id="rId39"/>
    <p:sldId id="348" r:id="rId40"/>
    <p:sldId id="303" r:id="rId41"/>
    <p:sldId id="304"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4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181" autoAdjust="0"/>
    <p:restoredTop sz="96780" autoAdjust="0"/>
  </p:normalViewPr>
  <p:slideViewPr>
    <p:cSldViewPr>
      <p:cViewPr varScale="1">
        <p:scale>
          <a:sx n="74" d="100"/>
          <a:sy n="74" d="100"/>
        </p:scale>
        <p:origin x="-13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8BD8FE-1EF0-4F71-92A7-8A6344424C59}" type="doc">
      <dgm:prSet loTypeId="urn:microsoft.com/office/officeart/2005/8/layout/pyramid2" loCatId="list" qsTypeId="urn:microsoft.com/office/officeart/2005/8/quickstyle/simple1" qsCatId="simple" csTypeId="urn:microsoft.com/office/officeart/2005/8/colors/accent1_2" csCatId="accent1" phldr="1"/>
      <dgm:spPr/>
      <dgm:t>
        <a:bodyPr/>
        <a:lstStyle/>
        <a:p>
          <a:endParaRPr lang="en-US"/>
        </a:p>
      </dgm:t>
    </dgm:pt>
    <dgm:pt modelId="{B23E6F66-3EAA-41EF-8C80-141F351841CB}">
      <dgm:prSet phldrT="[Text]"/>
      <dgm:spPr/>
      <dgm:t>
        <a:bodyPr/>
        <a:lstStyle/>
        <a:p>
          <a:r>
            <a:rPr lang="en-US" dirty="0" smtClean="0"/>
            <a:t>Topic</a:t>
          </a:r>
          <a:endParaRPr lang="en-US" dirty="0"/>
        </a:p>
      </dgm:t>
    </dgm:pt>
    <dgm:pt modelId="{C0A14DD5-43A9-4DB5-AAE9-1E1CE9B1FDFF}" type="parTrans" cxnId="{3FC4A93D-4708-458A-A14E-F99A876BF19D}">
      <dgm:prSet/>
      <dgm:spPr/>
      <dgm:t>
        <a:bodyPr/>
        <a:lstStyle/>
        <a:p>
          <a:endParaRPr lang="en-US"/>
        </a:p>
      </dgm:t>
    </dgm:pt>
    <dgm:pt modelId="{0E5CE71D-4B56-4E0D-94BB-348016FAFA47}" type="sibTrans" cxnId="{3FC4A93D-4708-458A-A14E-F99A876BF19D}">
      <dgm:prSet/>
      <dgm:spPr/>
      <dgm:t>
        <a:bodyPr/>
        <a:lstStyle/>
        <a:p>
          <a:endParaRPr lang="en-US"/>
        </a:p>
      </dgm:t>
    </dgm:pt>
    <dgm:pt modelId="{7F871F61-68D8-4F4C-9036-01899C62E69E}">
      <dgm:prSet phldrT="[Text]"/>
      <dgm:spPr/>
      <dgm:t>
        <a:bodyPr/>
        <a:lstStyle/>
        <a:p>
          <a:r>
            <a:rPr lang="en-US" dirty="0" smtClean="0"/>
            <a:t>Subtopic</a:t>
          </a:r>
          <a:endParaRPr lang="en-US" dirty="0"/>
        </a:p>
      </dgm:t>
    </dgm:pt>
    <dgm:pt modelId="{48912E0F-DB07-4512-A4EB-EA0CA48A0AE1}" type="parTrans" cxnId="{81C995A4-CFA9-4F6B-8FDC-8F9A5EED5CE2}">
      <dgm:prSet/>
      <dgm:spPr/>
      <dgm:t>
        <a:bodyPr/>
        <a:lstStyle/>
        <a:p>
          <a:endParaRPr lang="en-US"/>
        </a:p>
      </dgm:t>
    </dgm:pt>
    <dgm:pt modelId="{D406CC49-B240-46B9-A2CE-9D160E407A3C}" type="sibTrans" cxnId="{81C995A4-CFA9-4F6B-8FDC-8F9A5EED5CE2}">
      <dgm:prSet/>
      <dgm:spPr/>
      <dgm:t>
        <a:bodyPr/>
        <a:lstStyle/>
        <a:p>
          <a:endParaRPr lang="en-US"/>
        </a:p>
      </dgm:t>
    </dgm:pt>
    <dgm:pt modelId="{DB848C9D-1FA2-47A9-ABF3-73C866116CE2}">
      <dgm:prSet phldrT="[Text]"/>
      <dgm:spPr/>
      <dgm:t>
        <a:bodyPr/>
        <a:lstStyle/>
        <a:p>
          <a:r>
            <a:rPr lang="en-US" dirty="0" smtClean="0"/>
            <a:t>Channel</a:t>
          </a:r>
          <a:endParaRPr lang="en-US" dirty="0"/>
        </a:p>
      </dgm:t>
    </dgm:pt>
    <dgm:pt modelId="{23A810B5-193C-42E6-9FD8-87586F13CF5E}" type="parTrans" cxnId="{97B08BB3-1672-41E7-B75B-F22CA1A93677}">
      <dgm:prSet/>
      <dgm:spPr/>
      <dgm:t>
        <a:bodyPr/>
        <a:lstStyle/>
        <a:p>
          <a:endParaRPr lang="en-US"/>
        </a:p>
      </dgm:t>
    </dgm:pt>
    <dgm:pt modelId="{B62D3539-FA2B-472E-AF75-8154DFC80FC7}" type="sibTrans" cxnId="{97B08BB3-1672-41E7-B75B-F22CA1A93677}">
      <dgm:prSet/>
      <dgm:spPr/>
      <dgm:t>
        <a:bodyPr/>
        <a:lstStyle/>
        <a:p>
          <a:endParaRPr lang="en-US"/>
        </a:p>
      </dgm:t>
    </dgm:pt>
    <dgm:pt modelId="{E12E5D3A-23C3-4A0F-8350-DE7D5D502DA0}">
      <dgm:prSet phldrT="[Text]"/>
      <dgm:spPr/>
      <dgm:t>
        <a:bodyPr/>
        <a:lstStyle/>
        <a:p>
          <a:r>
            <a:rPr lang="en-US" dirty="0" smtClean="0"/>
            <a:t>Category</a:t>
          </a:r>
          <a:endParaRPr lang="en-US" dirty="0"/>
        </a:p>
      </dgm:t>
    </dgm:pt>
    <dgm:pt modelId="{A4C81CFF-08E9-4D86-AB7A-104BF29E5551}" type="parTrans" cxnId="{1569F673-9B48-4587-A807-F9C22D989F1F}">
      <dgm:prSet/>
      <dgm:spPr/>
      <dgm:t>
        <a:bodyPr/>
        <a:lstStyle/>
        <a:p>
          <a:endParaRPr lang="en-US"/>
        </a:p>
      </dgm:t>
    </dgm:pt>
    <dgm:pt modelId="{C36A9A23-D883-4E72-AA64-EBB2E7325B98}" type="sibTrans" cxnId="{1569F673-9B48-4587-A807-F9C22D989F1F}">
      <dgm:prSet/>
      <dgm:spPr/>
      <dgm:t>
        <a:bodyPr/>
        <a:lstStyle/>
        <a:p>
          <a:endParaRPr lang="en-US"/>
        </a:p>
      </dgm:t>
    </dgm:pt>
    <dgm:pt modelId="{09AFC2A3-7CAE-4BEF-AF7E-919EEF594C14}">
      <dgm:prSet phldrT="[Text]"/>
      <dgm:spPr/>
      <dgm:t>
        <a:bodyPr/>
        <a:lstStyle/>
        <a:p>
          <a:r>
            <a:rPr lang="en-US" dirty="0" smtClean="0"/>
            <a:t>Tags</a:t>
          </a:r>
          <a:endParaRPr lang="en-US" dirty="0"/>
        </a:p>
      </dgm:t>
    </dgm:pt>
    <dgm:pt modelId="{0CFA4B94-5735-475B-B999-D612EE5C75B2}" type="parTrans" cxnId="{E2C4D880-BCC2-46F0-B4E1-1FBA5E55B589}">
      <dgm:prSet/>
      <dgm:spPr/>
      <dgm:t>
        <a:bodyPr/>
        <a:lstStyle/>
        <a:p>
          <a:endParaRPr lang="en-US"/>
        </a:p>
      </dgm:t>
    </dgm:pt>
    <dgm:pt modelId="{F2FDEAD2-98E9-4522-A7B0-4BA4594F5372}" type="sibTrans" cxnId="{E2C4D880-BCC2-46F0-B4E1-1FBA5E55B589}">
      <dgm:prSet/>
      <dgm:spPr/>
      <dgm:t>
        <a:bodyPr/>
        <a:lstStyle/>
        <a:p>
          <a:endParaRPr lang="en-US"/>
        </a:p>
      </dgm:t>
    </dgm:pt>
    <dgm:pt modelId="{ADA93E40-939C-4707-A693-54775D9A3535}">
      <dgm:prSet phldrT="[Text]"/>
      <dgm:spPr/>
      <dgm:t>
        <a:bodyPr/>
        <a:lstStyle/>
        <a:p>
          <a:r>
            <a:rPr lang="en-US" dirty="0" smtClean="0"/>
            <a:t>Content!</a:t>
          </a:r>
          <a:endParaRPr lang="en-US" dirty="0"/>
        </a:p>
      </dgm:t>
    </dgm:pt>
    <dgm:pt modelId="{3E12520C-50AF-4266-A25D-872E5F17E583}" type="parTrans" cxnId="{4593D01D-1FEE-46C1-BB70-B5781C0AFB05}">
      <dgm:prSet/>
      <dgm:spPr/>
      <dgm:t>
        <a:bodyPr/>
        <a:lstStyle/>
        <a:p>
          <a:endParaRPr lang="en-US"/>
        </a:p>
      </dgm:t>
    </dgm:pt>
    <dgm:pt modelId="{3F44342F-4734-4CF5-8E65-50D42AD14460}" type="sibTrans" cxnId="{4593D01D-1FEE-46C1-BB70-B5781C0AFB05}">
      <dgm:prSet/>
      <dgm:spPr/>
      <dgm:t>
        <a:bodyPr/>
        <a:lstStyle/>
        <a:p>
          <a:endParaRPr lang="en-US"/>
        </a:p>
      </dgm:t>
    </dgm:pt>
    <dgm:pt modelId="{888EF85A-8ED9-486E-8420-1EA6B0B24EA6}" type="pres">
      <dgm:prSet presAssocID="{E38BD8FE-1EF0-4F71-92A7-8A6344424C59}" presName="compositeShape" presStyleCnt="0">
        <dgm:presLayoutVars>
          <dgm:dir/>
          <dgm:resizeHandles/>
        </dgm:presLayoutVars>
      </dgm:prSet>
      <dgm:spPr/>
      <dgm:t>
        <a:bodyPr/>
        <a:lstStyle/>
        <a:p>
          <a:endParaRPr lang="en-US"/>
        </a:p>
      </dgm:t>
    </dgm:pt>
    <dgm:pt modelId="{EE36E341-C764-4950-9112-D68362A24524}" type="pres">
      <dgm:prSet presAssocID="{E38BD8FE-1EF0-4F71-92A7-8A6344424C59}" presName="pyramid" presStyleLbl="node1" presStyleIdx="0" presStyleCnt="1" custAng="10800000" custScaleX="118333" custScaleY="93939" custLinFactNeighborX="-1553" custLinFactNeighborY="-3030"/>
      <dgm:spPr/>
    </dgm:pt>
    <dgm:pt modelId="{E434F6BF-8F6E-4E1B-86FE-359DDE00591A}" type="pres">
      <dgm:prSet presAssocID="{E38BD8FE-1EF0-4F71-92A7-8A6344424C59}" presName="theList" presStyleCnt="0"/>
      <dgm:spPr/>
    </dgm:pt>
    <dgm:pt modelId="{FD696818-FF5D-4AD5-89C5-69414422895C}" type="pres">
      <dgm:prSet presAssocID="{B23E6F66-3EAA-41EF-8C80-141F351841CB}" presName="aNode" presStyleLbl="fgAcc1" presStyleIdx="0" presStyleCnt="6">
        <dgm:presLayoutVars>
          <dgm:bulletEnabled val="1"/>
        </dgm:presLayoutVars>
      </dgm:prSet>
      <dgm:spPr/>
      <dgm:t>
        <a:bodyPr/>
        <a:lstStyle/>
        <a:p>
          <a:endParaRPr lang="en-US"/>
        </a:p>
      </dgm:t>
    </dgm:pt>
    <dgm:pt modelId="{5E27557C-61E8-4341-A7CC-3ED12584982F}" type="pres">
      <dgm:prSet presAssocID="{B23E6F66-3EAA-41EF-8C80-141F351841CB}" presName="aSpace" presStyleCnt="0"/>
      <dgm:spPr/>
    </dgm:pt>
    <dgm:pt modelId="{5E0F9AE5-21D9-4364-98B3-769CA840C003}" type="pres">
      <dgm:prSet presAssocID="{7F871F61-68D8-4F4C-9036-01899C62E69E}" presName="aNode" presStyleLbl="fgAcc1" presStyleIdx="1" presStyleCnt="6" custLinFactY="17737" custLinFactNeighborX="1178" custLinFactNeighborY="100000">
        <dgm:presLayoutVars>
          <dgm:bulletEnabled val="1"/>
        </dgm:presLayoutVars>
      </dgm:prSet>
      <dgm:spPr/>
      <dgm:t>
        <a:bodyPr/>
        <a:lstStyle/>
        <a:p>
          <a:endParaRPr lang="en-US"/>
        </a:p>
      </dgm:t>
    </dgm:pt>
    <dgm:pt modelId="{3C9DCDDB-E9B3-4ED6-B795-FB557A2E05C5}" type="pres">
      <dgm:prSet presAssocID="{7F871F61-68D8-4F4C-9036-01899C62E69E}" presName="aSpace" presStyleCnt="0"/>
      <dgm:spPr/>
    </dgm:pt>
    <dgm:pt modelId="{0D47B6CB-B149-4B8A-9F18-781D4E887209}" type="pres">
      <dgm:prSet presAssocID="{DB848C9D-1FA2-47A9-ABF3-73C866116CE2}" presName="aNode" presStyleLbl="fgAcc1" presStyleIdx="2" presStyleCnt="6" custLinFactY="47327" custLinFactNeighborX="1178" custLinFactNeighborY="100000">
        <dgm:presLayoutVars>
          <dgm:bulletEnabled val="1"/>
        </dgm:presLayoutVars>
      </dgm:prSet>
      <dgm:spPr/>
      <dgm:t>
        <a:bodyPr/>
        <a:lstStyle/>
        <a:p>
          <a:endParaRPr lang="en-US"/>
        </a:p>
      </dgm:t>
    </dgm:pt>
    <dgm:pt modelId="{4746B205-53A7-4328-845B-05BA462FCEBD}" type="pres">
      <dgm:prSet presAssocID="{DB848C9D-1FA2-47A9-ABF3-73C866116CE2}" presName="aSpace" presStyleCnt="0"/>
      <dgm:spPr/>
    </dgm:pt>
    <dgm:pt modelId="{76EEB96B-B7A1-4AC3-A446-5C342F941121}" type="pres">
      <dgm:prSet presAssocID="{09AFC2A3-7CAE-4BEF-AF7E-919EEF594C14}" presName="aNode" presStyleLbl="fgAcc1" presStyleIdx="3" presStyleCnt="6" custLinFactX="-20561" custLinFactNeighborX="-100000" custLinFactNeighborY="52249">
        <dgm:presLayoutVars>
          <dgm:bulletEnabled val="1"/>
        </dgm:presLayoutVars>
      </dgm:prSet>
      <dgm:spPr/>
      <dgm:t>
        <a:bodyPr/>
        <a:lstStyle/>
        <a:p>
          <a:endParaRPr lang="en-US"/>
        </a:p>
      </dgm:t>
    </dgm:pt>
    <dgm:pt modelId="{7FF5680A-34BF-4637-B6A5-14D1FE7A60FB}" type="pres">
      <dgm:prSet presAssocID="{09AFC2A3-7CAE-4BEF-AF7E-919EEF594C14}" presName="aSpace" presStyleCnt="0"/>
      <dgm:spPr/>
    </dgm:pt>
    <dgm:pt modelId="{74DC797E-F7E9-4E24-B20E-93D36072E2A8}" type="pres">
      <dgm:prSet presAssocID="{ADA93E40-939C-4707-A693-54775D9A3535}" presName="aNode" presStyleLbl="fgAcc1" presStyleIdx="4" presStyleCnt="6" custLinFactY="210846" custLinFactNeighborX="-49068" custLinFactNeighborY="300000">
        <dgm:presLayoutVars>
          <dgm:bulletEnabled val="1"/>
        </dgm:presLayoutVars>
      </dgm:prSet>
      <dgm:spPr/>
      <dgm:t>
        <a:bodyPr/>
        <a:lstStyle/>
        <a:p>
          <a:endParaRPr lang="en-US"/>
        </a:p>
      </dgm:t>
    </dgm:pt>
    <dgm:pt modelId="{7E3D1A35-6958-4912-879F-7F3C493DA850}" type="pres">
      <dgm:prSet presAssocID="{ADA93E40-939C-4707-A693-54775D9A3535}" presName="aSpace" presStyleCnt="0"/>
      <dgm:spPr/>
    </dgm:pt>
    <dgm:pt modelId="{8E6ED6E7-E352-43CC-8ADB-DF6C369CDD7E}" type="pres">
      <dgm:prSet presAssocID="{E12E5D3A-23C3-4A0F-8350-DE7D5D502DA0}" presName="aNode" presStyleLbl="fgAcc1" presStyleIdx="5" presStyleCnt="6" custLinFactY="-110391" custLinFactNeighborX="4545" custLinFactNeighborY="-200000">
        <dgm:presLayoutVars>
          <dgm:bulletEnabled val="1"/>
        </dgm:presLayoutVars>
      </dgm:prSet>
      <dgm:spPr/>
      <dgm:t>
        <a:bodyPr/>
        <a:lstStyle/>
        <a:p>
          <a:endParaRPr lang="en-US"/>
        </a:p>
      </dgm:t>
    </dgm:pt>
    <dgm:pt modelId="{25963DE0-BF58-4336-9AC2-2C1489C31E73}" type="pres">
      <dgm:prSet presAssocID="{E12E5D3A-23C3-4A0F-8350-DE7D5D502DA0}" presName="aSpace" presStyleCnt="0"/>
      <dgm:spPr/>
    </dgm:pt>
  </dgm:ptLst>
  <dgm:cxnLst>
    <dgm:cxn modelId="{97B08BB3-1672-41E7-B75B-F22CA1A93677}" srcId="{E38BD8FE-1EF0-4F71-92A7-8A6344424C59}" destId="{DB848C9D-1FA2-47A9-ABF3-73C866116CE2}" srcOrd="2" destOrd="0" parTransId="{23A810B5-193C-42E6-9FD8-87586F13CF5E}" sibTransId="{B62D3539-FA2B-472E-AF75-8154DFC80FC7}"/>
    <dgm:cxn modelId="{9EB8EEDE-117F-44FC-947B-4B6AC7951319}" type="presOf" srcId="{ADA93E40-939C-4707-A693-54775D9A3535}" destId="{74DC797E-F7E9-4E24-B20E-93D36072E2A8}" srcOrd="0" destOrd="0" presId="urn:microsoft.com/office/officeart/2005/8/layout/pyramid2"/>
    <dgm:cxn modelId="{61845200-F383-4EAE-A470-EF25BF60B2F9}" type="presOf" srcId="{E38BD8FE-1EF0-4F71-92A7-8A6344424C59}" destId="{888EF85A-8ED9-486E-8420-1EA6B0B24EA6}" srcOrd="0" destOrd="0" presId="urn:microsoft.com/office/officeart/2005/8/layout/pyramid2"/>
    <dgm:cxn modelId="{3FC4A93D-4708-458A-A14E-F99A876BF19D}" srcId="{E38BD8FE-1EF0-4F71-92A7-8A6344424C59}" destId="{B23E6F66-3EAA-41EF-8C80-141F351841CB}" srcOrd="0" destOrd="0" parTransId="{C0A14DD5-43A9-4DB5-AAE9-1E1CE9B1FDFF}" sibTransId="{0E5CE71D-4B56-4E0D-94BB-348016FAFA47}"/>
    <dgm:cxn modelId="{728CE400-F941-4BEB-8BA7-10B65CFCCE1B}" type="presOf" srcId="{7F871F61-68D8-4F4C-9036-01899C62E69E}" destId="{5E0F9AE5-21D9-4364-98B3-769CA840C003}" srcOrd="0" destOrd="0" presId="urn:microsoft.com/office/officeart/2005/8/layout/pyramid2"/>
    <dgm:cxn modelId="{FFF819F8-4C0C-4030-B6D4-BA8DA21AAED3}" type="presOf" srcId="{09AFC2A3-7CAE-4BEF-AF7E-919EEF594C14}" destId="{76EEB96B-B7A1-4AC3-A446-5C342F941121}" srcOrd="0" destOrd="0" presId="urn:microsoft.com/office/officeart/2005/8/layout/pyramid2"/>
    <dgm:cxn modelId="{FBD34380-BA0E-43CD-91BA-A428B2F11B01}" type="presOf" srcId="{DB848C9D-1FA2-47A9-ABF3-73C866116CE2}" destId="{0D47B6CB-B149-4B8A-9F18-781D4E887209}" srcOrd="0" destOrd="0" presId="urn:microsoft.com/office/officeart/2005/8/layout/pyramid2"/>
    <dgm:cxn modelId="{81C995A4-CFA9-4F6B-8FDC-8F9A5EED5CE2}" srcId="{E38BD8FE-1EF0-4F71-92A7-8A6344424C59}" destId="{7F871F61-68D8-4F4C-9036-01899C62E69E}" srcOrd="1" destOrd="0" parTransId="{48912E0F-DB07-4512-A4EB-EA0CA48A0AE1}" sibTransId="{D406CC49-B240-46B9-A2CE-9D160E407A3C}"/>
    <dgm:cxn modelId="{E2C4D880-BCC2-46F0-B4E1-1FBA5E55B589}" srcId="{E38BD8FE-1EF0-4F71-92A7-8A6344424C59}" destId="{09AFC2A3-7CAE-4BEF-AF7E-919EEF594C14}" srcOrd="3" destOrd="0" parTransId="{0CFA4B94-5735-475B-B999-D612EE5C75B2}" sibTransId="{F2FDEAD2-98E9-4522-A7B0-4BA4594F5372}"/>
    <dgm:cxn modelId="{A8143260-695A-4558-8657-139C7F97E094}" type="presOf" srcId="{E12E5D3A-23C3-4A0F-8350-DE7D5D502DA0}" destId="{8E6ED6E7-E352-43CC-8ADB-DF6C369CDD7E}" srcOrd="0" destOrd="0" presId="urn:microsoft.com/office/officeart/2005/8/layout/pyramid2"/>
    <dgm:cxn modelId="{1569F673-9B48-4587-A807-F9C22D989F1F}" srcId="{E38BD8FE-1EF0-4F71-92A7-8A6344424C59}" destId="{E12E5D3A-23C3-4A0F-8350-DE7D5D502DA0}" srcOrd="5" destOrd="0" parTransId="{A4C81CFF-08E9-4D86-AB7A-104BF29E5551}" sibTransId="{C36A9A23-D883-4E72-AA64-EBB2E7325B98}"/>
    <dgm:cxn modelId="{157D5013-4ACA-48E9-AAF5-47270ECADE42}" type="presOf" srcId="{B23E6F66-3EAA-41EF-8C80-141F351841CB}" destId="{FD696818-FF5D-4AD5-89C5-69414422895C}" srcOrd="0" destOrd="0" presId="urn:microsoft.com/office/officeart/2005/8/layout/pyramid2"/>
    <dgm:cxn modelId="{4593D01D-1FEE-46C1-BB70-B5781C0AFB05}" srcId="{E38BD8FE-1EF0-4F71-92A7-8A6344424C59}" destId="{ADA93E40-939C-4707-A693-54775D9A3535}" srcOrd="4" destOrd="0" parTransId="{3E12520C-50AF-4266-A25D-872E5F17E583}" sibTransId="{3F44342F-4734-4CF5-8E65-50D42AD14460}"/>
    <dgm:cxn modelId="{8DD74DBF-99F3-435D-97F7-970B133542B2}" type="presParOf" srcId="{888EF85A-8ED9-486E-8420-1EA6B0B24EA6}" destId="{EE36E341-C764-4950-9112-D68362A24524}" srcOrd="0" destOrd="0" presId="urn:microsoft.com/office/officeart/2005/8/layout/pyramid2"/>
    <dgm:cxn modelId="{92AD94AE-DEFE-48BA-B2DF-779CEF15082B}" type="presParOf" srcId="{888EF85A-8ED9-486E-8420-1EA6B0B24EA6}" destId="{E434F6BF-8F6E-4E1B-86FE-359DDE00591A}" srcOrd="1" destOrd="0" presId="urn:microsoft.com/office/officeart/2005/8/layout/pyramid2"/>
    <dgm:cxn modelId="{56C88F38-07ED-460D-A620-0414A56C74AE}" type="presParOf" srcId="{E434F6BF-8F6E-4E1B-86FE-359DDE00591A}" destId="{FD696818-FF5D-4AD5-89C5-69414422895C}" srcOrd="0" destOrd="0" presId="urn:microsoft.com/office/officeart/2005/8/layout/pyramid2"/>
    <dgm:cxn modelId="{6C778D79-5883-424E-B4BE-DDE6A2C8F399}" type="presParOf" srcId="{E434F6BF-8F6E-4E1B-86FE-359DDE00591A}" destId="{5E27557C-61E8-4341-A7CC-3ED12584982F}" srcOrd="1" destOrd="0" presId="urn:microsoft.com/office/officeart/2005/8/layout/pyramid2"/>
    <dgm:cxn modelId="{5DB748B7-5432-4C96-B504-B42D649BA4F9}" type="presParOf" srcId="{E434F6BF-8F6E-4E1B-86FE-359DDE00591A}" destId="{5E0F9AE5-21D9-4364-98B3-769CA840C003}" srcOrd="2" destOrd="0" presId="urn:microsoft.com/office/officeart/2005/8/layout/pyramid2"/>
    <dgm:cxn modelId="{21F7DC45-1625-44C9-A3DA-95E5D102AB08}" type="presParOf" srcId="{E434F6BF-8F6E-4E1B-86FE-359DDE00591A}" destId="{3C9DCDDB-E9B3-4ED6-B795-FB557A2E05C5}" srcOrd="3" destOrd="0" presId="urn:microsoft.com/office/officeart/2005/8/layout/pyramid2"/>
    <dgm:cxn modelId="{FE9AAF24-FD2E-486F-A45B-FE32ED017FB7}" type="presParOf" srcId="{E434F6BF-8F6E-4E1B-86FE-359DDE00591A}" destId="{0D47B6CB-B149-4B8A-9F18-781D4E887209}" srcOrd="4" destOrd="0" presId="urn:microsoft.com/office/officeart/2005/8/layout/pyramid2"/>
    <dgm:cxn modelId="{CC6CA7E8-5D7D-40A9-8AE5-845E4B5BAC7C}" type="presParOf" srcId="{E434F6BF-8F6E-4E1B-86FE-359DDE00591A}" destId="{4746B205-53A7-4328-845B-05BA462FCEBD}" srcOrd="5" destOrd="0" presId="urn:microsoft.com/office/officeart/2005/8/layout/pyramid2"/>
    <dgm:cxn modelId="{008577EB-682C-42F0-85D2-04ED4D4807A8}" type="presParOf" srcId="{E434F6BF-8F6E-4E1B-86FE-359DDE00591A}" destId="{76EEB96B-B7A1-4AC3-A446-5C342F941121}" srcOrd="6" destOrd="0" presId="urn:microsoft.com/office/officeart/2005/8/layout/pyramid2"/>
    <dgm:cxn modelId="{07AA66AA-ED89-4FE5-AC2B-D689AAC9AD04}" type="presParOf" srcId="{E434F6BF-8F6E-4E1B-86FE-359DDE00591A}" destId="{7FF5680A-34BF-4637-B6A5-14D1FE7A60FB}" srcOrd="7" destOrd="0" presId="urn:microsoft.com/office/officeart/2005/8/layout/pyramid2"/>
    <dgm:cxn modelId="{A524F4CA-45D1-444B-A021-8371590B8D3E}" type="presParOf" srcId="{E434F6BF-8F6E-4E1B-86FE-359DDE00591A}" destId="{74DC797E-F7E9-4E24-B20E-93D36072E2A8}" srcOrd="8" destOrd="0" presId="urn:microsoft.com/office/officeart/2005/8/layout/pyramid2"/>
    <dgm:cxn modelId="{EEE88136-79BA-4B81-9962-0762EC0016C2}" type="presParOf" srcId="{E434F6BF-8F6E-4E1B-86FE-359DDE00591A}" destId="{7E3D1A35-6958-4912-879F-7F3C493DA850}" srcOrd="9" destOrd="0" presId="urn:microsoft.com/office/officeart/2005/8/layout/pyramid2"/>
    <dgm:cxn modelId="{458A120F-8B4B-4C46-BFDE-A6A087B4FD58}" type="presParOf" srcId="{E434F6BF-8F6E-4E1B-86FE-359DDE00591A}" destId="{8E6ED6E7-E352-43CC-8ADB-DF6C369CDD7E}" srcOrd="10" destOrd="0" presId="urn:microsoft.com/office/officeart/2005/8/layout/pyramid2"/>
    <dgm:cxn modelId="{A37D3626-5B77-48DA-88BD-FEA9E0C5E63E}" type="presParOf" srcId="{E434F6BF-8F6E-4E1B-86FE-359DDE00591A}" destId="{25963DE0-BF58-4336-9AC2-2C1489C31E73}" srcOrd="11"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36E341-C764-4950-9112-D68362A24524}">
      <dsp:nvSpPr>
        <dsp:cNvPr id="0" name=""/>
        <dsp:cNvSpPr/>
      </dsp:nvSpPr>
      <dsp:spPr>
        <a:xfrm rot="10800000">
          <a:off x="768933" y="26"/>
          <a:ext cx="6221712" cy="4939124"/>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696818-FF5D-4AD5-89C5-69414422895C}">
      <dsp:nvSpPr>
        <dsp:cNvPr id="0" name=""/>
        <dsp:cNvSpPr/>
      </dsp:nvSpPr>
      <dsp:spPr>
        <a:xfrm>
          <a:off x="3961443" y="528604"/>
          <a:ext cx="3417570" cy="62230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Topic</a:t>
          </a:r>
          <a:endParaRPr lang="en-US" sz="2600" kern="1200" dirty="0"/>
        </a:p>
      </dsp:txBody>
      <dsp:txXfrm>
        <a:off x="3961443" y="528604"/>
        <a:ext cx="3417570" cy="622309"/>
      </dsp:txXfrm>
    </dsp:sp>
    <dsp:sp modelId="{5E0F9AE5-21D9-4364-98B3-769CA840C003}">
      <dsp:nvSpPr>
        <dsp:cNvPr id="0" name=""/>
        <dsp:cNvSpPr/>
      </dsp:nvSpPr>
      <dsp:spPr>
        <a:xfrm>
          <a:off x="4001702" y="1416870"/>
          <a:ext cx="3417570" cy="62230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Subtopic</a:t>
          </a:r>
          <a:endParaRPr lang="en-US" sz="2600" kern="1200" dirty="0"/>
        </a:p>
      </dsp:txBody>
      <dsp:txXfrm>
        <a:off x="4001702" y="1416870"/>
        <a:ext cx="3417570" cy="622309"/>
      </dsp:txXfrm>
    </dsp:sp>
    <dsp:sp modelId="{0D47B6CB-B149-4B8A-9F18-781D4E887209}">
      <dsp:nvSpPr>
        <dsp:cNvPr id="0" name=""/>
        <dsp:cNvSpPr/>
      </dsp:nvSpPr>
      <dsp:spPr>
        <a:xfrm>
          <a:off x="4001702" y="2301110"/>
          <a:ext cx="3417570" cy="62230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Channel</a:t>
          </a:r>
          <a:endParaRPr lang="en-US" sz="2600" kern="1200" dirty="0"/>
        </a:p>
      </dsp:txBody>
      <dsp:txXfrm>
        <a:off x="4001702" y="2301110"/>
        <a:ext cx="3417570" cy="622309"/>
      </dsp:txXfrm>
    </dsp:sp>
    <dsp:sp modelId="{76EEB96B-B7A1-4AC3-A446-5C342F941121}">
      <dsp:nvSpPr>
        <dsp:cNvPr id="0" name=""/>
        <dsp:cNvSpPr/>
      </dsp:nvSpPr>
      <dsp:spPr>
        <a:xfrm>
          <a:off x="0" y="2669543"/>
          <a:ext cx="3417570" cy="62230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Tags</a:t>
          </a:r>
          <a:endParaRPr lang="en-US" sz="2600" kern="1200" dirty="0"/>
        </a:p>
      </dsp:txBody>
      <dsp:txXfrm>
        <a:off x="0" y="2669543"/>
        <a:ext cx="3417570" cy="622309"/>
      </dsp:txXfrm>
    </dsp:sp>
    <dsp:sp modelId="{74DC797E-F7E9-4E24-B20E-93D36072E2A8}">
      <dsp:nvSpPr>
        <dsp:cNvPr id="0" name=""/>
        <dsp:cNvSpPr/>
      </dsp:nvSpPr>
      <dsp:spPr>
        <a:xfrm>
          <a:off x="2284509" y="4635490"/>
          <a:ext cx="3417570" cy="62230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Content!</a:t>
          </a:r>
          <a:endParaRPr lang="en-US" sz="2600" kern="1200" dirty="0"/>
        </a:p>
      </dsp:txBody>
      <dsp:txXfrm>
        <a:off x="2284509" y="4635490"/>
        <a:ext cx="3417570" cy="622309"/>
      </dsp:txXfrm>
    </dsp:sp>
    <dsp:sp modelId="{8E6ED6E7-E352-43CC-8ADB-DF6C369CDD7E}">
      <dsp:nvSpPr>
        <dsp:cNvPr id="0" name=""/>
        <dsp:cNvSpPr/>
      </dsp:nvSpPr>
      <dsp:spPr>
        <a:xfrm>
          <a:off x="4116771" y="3186545"/>
          <a:ext cx="3417570" cy="622309"/>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Category</a:t>
          </a:r>
          <a:endParaRPr lang="en-US" sz="2600" kern="1200" dirty="0"/>
        </a:p>
      </dsp:txBody>
      <dsp:txXfrm>
        <a:off x="4116771" y="3186545"/>
        <a:ext cx="3417570" cy="622309"/>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B3AA27-98AE-47EA-AC4F-DABAAADA752C}" type="datetimeFigureOut">
              <a:rPr lang="en-US" smtClean="0"/>
              <a:pPr/>
              <a:t>5/27/2014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D94860-A917-44E0-88B6-429FC39A82EA}" type="slidenum">
              <a:rPr lang="en-US" smtClean="0"/>
              <a:pPr/>
              <a:t>‹#›</a:t>
            </a:fld>
            <a:endParaRPr lang="en-US"/>
          </a:p>
        </p:txBody>
      </p:sp>
    </p:spTree>
    <p:extLst>
      <p:ext uri="{BB962C8B-B14F-4D97-AF65-F5344CB8AC3E}">
        <p14:creationId xmlns:p14="http://schemas.microsoft.com/office/powerpoint/2010/main" xmlns="" val="101506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0" name="Shape 60"/>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endParaRPr dirty="0"/>
          </a:p>
        </p:txBody>
      </p:sp>
      <p:sp>
        <p:nvSpPr>
          <p:cNvPr id="61" name="Shape 61"/>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Everyone gets</a:t>
            </a:r>
            <a:r>
              <a:rPr lang="en-US" baseline="0" dirty="0" smtClean="0"/>
              <a:t> annoyed when they get a page not found error. Here are some ways to help keep your links up to date. Warning: </a:t>
            </a:r>
            <a:r>
              <a:rPr lang="en-US" baseline="0" dirty="0" err="1" smtClean="0"/>
              <a:t>linkchecker</a:t>
            </a:r>
            <a:r>
              <a:rPr lang="en-US" baseline="0" dirty="0" smtClean="0"/>
              <a:t> will run for hours before completing the report. Xander has a detailed review of this on the blog. </a:t>
            </a:r>
          </a:p>
          <a:p>
            <a:r>
              <a:rPr lang="en-US" baseline="0" dirty="0" smtClean="0"/>
              <a:t>Publications editor periodically reviews external content to make sure still relevant</a:t>
            </a:r>
            <a:endParaRPr lang="en-US" dirty="0"/>
          </a:p>
        </p:txBody>
      </p:sp>
      <p:sp>
        <p:nvSpPr>
          <p:cNvPr id="4" name="Slide Number Placeholder 3"/>
          <p:cNvSpPr>
            <a:spLocks noGrp="1"/>
          </p:cNvSpPr>
          <p:nvPr>
            <p:ph type="sldNum" sz="quarter" idx="10"/>
          </p:nvPr>
        </p:nvSpPr>
        <p:spPr/>
        <p:txBody>
          <a:bodyPr/>
          <a:lstStyle/>
          <a:p>
            <a:fld id="{6D8BE11D-3CB0-4BDE-826C-98FF8C4C7B12}" type="slidenum">
              <a:rPr lang="en-US" smtClean="0"/>
              <a:pPr/>
              <a:t>19</a:t>
            </a:fld>
            <a:endParaRPr lang="en-US"/>
          </a:p>
        </p:txBody>
      </p:sp>
    </p:spTree>
    <p:extLst>
      <p:ext uri="{BB962C8B-B14F-4D97-AF65-F5344CB8AC3E}">
        <p14:creationId xmlns="" xmlns:p14="http://schemas.microsoft.com/office/powerpoint/2010/main" val="3496825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copy and paste</a:t>
            </a:r>
            <a:r>
              <a:rPr lang="en-US" baseline="0" dirty="0" smtClean="0"/>
              <a:t> in text from Word to Dreamweaver to easily create html versions.</a:t>
            </a:r>
            <a:endParaRPr lang="en-US" dirty="0"/>
          </a:p>
        </p:txBody>
      </p:sp>
      <p:sp>
        <p:nvSpPr>
          <p:cNvPr id="4" name="Slide Number Placeholder 3"/>
          <p:cNvSpPr>
            <a:spLocks noGrp="1"/>
          </p:cNvSpPr>
          <p:nvPr>
            <p:ph type="sldNum" sz="quarter" idx="10"/>
          </p:nvPr>
        </p:nvSpPr>
        <p:spPr/>
        <p:txBody>
          <a:bodyPr/>
          <a:lstStyle/>
          <a:p>
            <a:fld id="{6D8BE11D-3CB0-4BDE-826C-98FF8C4C7B12}" type="slidenum">
              <a:rPr lang="en-US" smtClean="0"/>
              <a:pPr/>
              <a:t>22</a:t>
            </a:fld>
            <a:endParaRPr lang="en-US"/>
          </a:p>
        </p:txBody>
      </p:sp>
    </p:spTree>
    <p:extLst>
      <p:ext uri="{BB962C8B-B14F-4D97-AF65-F5344CB8AC3E}">
        <p14:creationId xmlns="" xmlns:p14="http://schemas.microsoft.com/office/powerpoint/2010/main" val="1932462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went through every resource</a:t>
            </a:r>
            <a:r>
              <a:rPr lang="en-US" baseline="0" dirty="0" smtClean="0"/>
              <a:t> and established 3-4 related resources for each one. This allows the user to move forward and read more on a particular topic without having to use the back button or start over looking for another resource. </a:t>
            </a:r>
            <a:endParaRPr lang="en-US" dirty="0"/>
          </a:p>
        </p:txBody>
      </p:sp>
      <p:sp>
        <p:nvSpPr>
          <p:cNvPr id="4" name="Slide Number Placeholder 3"/>
          <p:cNvSpPr>
            <a:spLocks noGrp="1"/>
          </p:cNvSpPr>
          <p:nvPr>
            <p:ph type="sldNum" sz="quarter" idx="10"/>
          </p:nvPr>
        </p:nvSpPr>
        <p:spPr/>
        <p:txBody>
          <a:bodyPr/>
          <a:lstStyle/>
          <a:p>
            <a:fld id="{6D8BE11D-3CB0-4BDE-826C-98FF8C4C7B12}" type="slidenum">
              <a:rPr lang="en-US" smtClean="0"/>
              <a:pPr/>
              <a:t>23</a:t>
            </a:fld>
            <a:endParaRPr lang="en-US"/>
          </a:p>
        </p:txBody>
      </p:sp>
    </p:spTree>
    <p:extLst>
      <p:ext uri="{BB962C8B-B14F-4D97-AF65-F5344CB8AC3E}">
        <p14:creationId xmlns="" xmlns:p14="http://schemas.microsoft.com/office/powerpoint/2010/main" val="457202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F4854E-7CDB-4D2E-AC43-2F8A22CBF636}" type="slidenum">
              <a:rPr lang="en-US" smtClean="0"/>
              <a:pPr/>
              <a:t>27</a:t>
            </a:fld>
            <a:endParaRPr lang="en-US"/>
          </a:p>
        </p:txBody>
      </p:sp>
    </p:spTree>
    <p:extLst>
      <p:ext uri="{BB962C8B-B14F-4D97-AF65-F5344CB8AC3E}">
        <p14:creationId xmlns="" xmlns:p14="http://schemas.microsoft.com/office/powerpoint/2010/main" val="3022339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F4854E-7CDB-4D2E-AC43-2F8A22CBF636}" type="slidenum">
              <a:rPr lang="en-US" smtClean="0"/>
              <a:pPr/>
              <a:t>30</a:t>
            </a:fld>
            <a:endParaRPr lang="en-US"/>
          </a:p>
        </p:txBody>
      </p:sp>
    </p:spTree>
    <p:extLst>
      <p:ext uri="{BB962C8B-B14F-4D97-AF65-F5344CB8AC3E}">
        <p14:creationId xmlns="" xmlns:p14="http://schemas.microsoft.com/office/powerpoint/2010/main" val="409252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7" name="Shape 107"/>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Survey link: https://www.surveymonkey.com/s/JZHTXVP</a:t>
            </a:r>
            <a:endParaRPr lang="en-US" dirty="0" smtClean="0"/>
          </a:p>
          <a:p>
            <a:pPr marL="171450" indent="-171450">
              <a:buFont typeface="Arial" pitchFamily="34" charset="0"/>
              <a:buChar char="•"/>
            </a:pPr>
            <a:r>
              <a:rPr lang="en-US" dirty="0" smtClean="0"/>
              <a:t>If we don’t get to your question, please feel free</a:t>
            </a:r>
            <a:r>
              <a:rPr lang="en-US" baseline="0" dirty="0" smtClean="0"/>
              <a:t> to contact us at support@probono.net.</a:t>
            </a:r>
          </a:p>
        </p:txBody>
      </p:sp>
      <p:sp>
        <p:nvSpPr>
          <p:cNvPr id="108" name="Shape 108"/>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9" name="Shape 99"/>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r>
              <a:rPr lang="en-US" dirty="0" smtClean="0"/>
              <a:t>Next probono.net training will be Refreshing your probono.net Site’s Content</a:t>
            </a:r>
            <a:r>
              <a:rPr lang="en-US" baseline="0" dirty="0" smtClean="0"/>
              <a:t> and Design on Tuesday, June 17 at 11am.</a:t>
            </a:r>
            <a:endParaRPr dirty="0"/>
          </a:p>
        </p:txBody>
      </p:sp>
      <p:sp>
        <p:nvSpPr>
          <p:cNvPr id="100" name="Shape 100"/>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8" name="Shape 68"/>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pPr marL="0" marR="0" lvl="0" indent="0" algn="l" rtl="0">
              <a:spcBef>
                <a:spcPts val="0"/>
              </a:spcBef>
              <a:buSzPct val="25000"/>
              <a:buFont typeface="Arial"/>
              <a:buNone/>
            </a:pPr>
            <a:r>
              <a:rPr lang="en-US" sz="1800" b="0" i="0" u="none" strike="noStrike" cap="none" baseline="0" dirty="0"/>
              <a:t>Before we begin, I’d like to go over how the webinar tools work, particularly for those of you who are new to online trainings. We are using the </a:t>
            </a:r>
            <a:r>
              <a:rPr lang="en-US" sz="1800" b="0" i="0" u="none" strike="noStrike" cap="none" baseline="0" dirty="0" err="1"/>
              <a:t>GoToWebinar</a:t>
            </a:r>
            <a:r>
              <a:rPr lang="en-US" sz="1800" b="0" i="0" u="none" strike="noStrike" cap="none" baseline="0" dirty="0"/>
              <a:t> platform. As attendees, you have a control panel on the right hand side of your screen, like the one </a:t>
            </a:r>
            <a:r>
              <a:rPr lang="en-US" sz="1800" b="0" i="0" u="none" strike="noStrike" cap="none" baseline="0" dirty="0" smtClean="0"/>
              <a:t>shown on the slide. </a:t>
            </a:r>
            <a:r>
              <a:rPr lang="en-US" sz="1800" b="0" i="0" u="none" strike="noStrike" cap="none" baseline="0" dirty="0"/>
              <a:t>You can minimize or maximize your control panel by clicking on the orange arrow at the top left of the panel. Most people’s control panel are set to minimize by default, and you will just see the small tool bar instead. Just click on the orange arrow to get your control panel back to size whenever you want it.</a:t>
            </a:r>
          </a:p>
          <a:p>
            <a:endParaRPr lang="en-US" sz="1800" b="0" i="0" u="none" strike="noStrike" cap="none" baseline="0" dirty="0"/>
          </a:p>
          <a:p>
            <a:pPr marL="0" marR="0" lvl="0" indent="0" algn="l" rtl="0">
              <a:spcBef>
                <a:spcPts val="0"/>
              </a:spcBef>
              <a:buSzPct val="25000"/>
              <a:buFont typeface="Arial"/>
              <a:buNone/>
            </a:pPr>
            <a:r>
              <a:rPr lang="en-US" sz="1800" b="0" i="0" u="none" strike="noStrike" cap="none" baseline="0" dirty="0"/>
              <a:t>If you are joining us today by telephone you will need to enter your audio pin. If you are using VOIP, please make sure you have selected </a:t>
            </a:r>
            <a:r>
              <a:rPr lang="en-US" sz="1800" b="0" i="0" u="none" strike="noStrike" cap="none" baseline="0" dirty="0" err="1"/>
              <a:t>Mic</a:t>
            </a:r>
            <a:r>
              <a:rPr lang="en-US" sz="1800" b="0" i="0" u="none" strike="noStrike" cap="none" baseline="0" dirty="0"/>
              <a:t> &amp; Speakers. You can switch between the two at any point if you want. You will lose audio briefly, but it shouldn’t take more than a minute to make the switch. </a:t>
            </a:r>
          </a:p>
          <a:p>
            <a:endParaRPr lang="en-US" sz="1800" b="0" i="0" u="none" strike="noStrike" cap="none" baseline="0" dirty="0"/>
          </a:p>
          <a:p>
            <a:pPr marL="0" marR="0" lvl="0" indent="0" algn="l" rtl="0">
              <a:spcBef>
                <a:spcPts val="0"/>
              </a:spcBef>
              <a:buSzPct val="25000"/>
              <a:buFont typeface="Arial"/>
              <a:buNone/>
            </a:pPr>
            <a:r>
              <a:rPr lang="en-US" sz="1800" b="0" i="0" u="none" strike="noStrike" cap="none" baseline="0" dirty="0"/>
              <a:t>All callers have been automatically placed on mute, but we</a:t>
            </a:r>
            <a:r>
              <a:rPr lang="en-US" sz="1800" dirty="0"/>
              <a:t> also encourage you to mute </a:t>
            </a:r>
            <a:r>
              <a:rPr lang="en-US" sz="1800" dirty="0" smtClean="0"/>
              <a:t>yourselves.</a:t>
            </a:r>
            <a:r>
              <a:rPr lang="en-US" sz="1800" baseline="0" dirty="0" smtClean="0"/>
              <a:t> </a:t>
            </a:r>
            <a:r>
              <a:rPr lang="en-US" sz="1800" dirty="0" smtClean="0"/>
              <a:t>W</a:t>
            </a:r>
            <a:r>
              <a:rPr lang="en-US" sz="1800" b="0" i="0" u="none" strike="noStrike" cap="none" baseline="0" dirty="0" smtClean="0"/>
              <a:t>e </a:t>
            </a:r>
            <a:r>
              <a:rPr lang="en-US" sz="1800" b="0" i="0" u="none" strike="noStrike" cap="none" baseline="0" dirty="0"/>
              <a:t>really want to hear your questions and feedback throughout the training. </a:t>
            </a:r>
            <a:r>
              <a:rPr lang="en-US" sz="1800" b="0" i="0" u="none" strike="noStrike" cap="none" baseline="0" dirty="0" smtClean="0"/>
              <a:t>You can </a:t>
            </a:r>
            <a:r>
              <a:rPr lang="en-US" sz="1800" b="0" i="0" u="none" strike="noStrike" cap="none" baseline="0" dirty="0"/>
              <a:t>type a question at any time into the question log, and we’ll type the answer back to you </a:t>
            </a:r>
            <a:r>
              <a:rPr lang="en-US" sz="1800" b="0" i="0" u="none" strike="noStrike" cap="none" baseline="0" dirty="0">
                <a:solidFill>
                  <a:srgbClr val="FF0000"/>
                </a:solidFill>
              </a:rPr>
              <a:t>– we may share any comments or questions in the comments box with all participants if appropriate. </a:t>
            </a:r>
            <a:r>
              <a:rPr lang="en-US" sz="1800" b="0" i="0" u="none" strike="noStrike" cap="none" baseline="0" dirty="0" smtClean="0">
                <a:solidFill>
                  <a:srgbClr val="FF0000"/>
                </a:solidFill>
              </a:rPr>
              <a:t>We will be answering questions at the end of the training, but please feel free to type into the questions box as your questions come up. </a:t>
            </a:r>
            <a:endParaRPr lang="en-US" sz="1800" b="0" i="0" u="none" strike="noStrike" cap="none" baseline="0" dirty="0"/>
          </a:p>
        </p:txBody>
      </p:sp>
      <p:sp>
        <p:nvSpPr>
          <p:cNvPr id="69" name="Shape 69"/>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pPr marL="0" marR="0" lvl="0" indent="0" algn="l" rtl="0">
              <a:spcBef>
                <a:spcPts val="0"/>
              </a:spcBef>
              <a:buSzPct val="25000"/>
              <a:buFont typeface="Arial"/>
              <a:buNone/>
            </a:pPr>
            <a:r>
              <a:rPr lang="en-US" sz="1800" b="0" i="0" u="none" strike="noStrike" cap="none" baseline="0" dirty="0"/>
              <a:t>I would like to note that this training is being recorded, so that we can make it available to you and your </a:t>
            </a:r>
            <a:r>
              <a:rPr lang="en-US" sz="1800" b="0" i="0" u="none" strike="noStrike" cap="none" baseline="0" dirty="0" smtClean="0"/>
              <a:t>co-workers. You </a:t>
            </a:r>
            <a:r>
              <a:rPr lang="en-US" sz="1800" b="0" i="0" u="none" strike="noStrike" cap="none" baseline="0" dirty="0"/>
              <a:t>will receive an email once this material has been posted, with a link directing you to it.  I welcome you to share the recording and other resources with your co-workers who might not have been able to attend today’s live training. </a:t>
            </a:r>
          </a:p>
          <a:p>
            <a:endParaRPr lang="en-US" sz="1800" b="0" i="0" u="none" strike="noStrike" cap="none" baseline="0" dirty="0"/>
          </a:p>
          <a:p>
            <a:endParaRPr lang="en-US" sz="1800" b="0" i="0" u="none" strike="noStrike" cap="none" baseline="0" dirty="0"/>
          </a:p>
        </p:txBody>
      </p:sp>
      <p:sp>
        <p:nvSpPr>
          <p:cNvPr id="76" name="Shape 76"/>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86" name="Shape 86"/>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xmlns="" val="1177711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probono.net Coordinator call will be the first Tuesday in May (May 6</a:t>
            </a:r>
            <a:r>
              <a:rPr lang="en-US" baseline="30000" dirty="0" smtClean="0"/>
              <a:t>th</a:t>
            </a:r>
            <a:r>
              <a:rPr lang="en-US" dirty="0" smtClean="0"/>
              <a:t>) at 10am PT. </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xmlns="" val="3925641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Today’s goal: </a:t>
            </a:r>
            <a:r>
              <a:rPr lang="en-US" sz="1200" b="0" i="0" u="none" strike="noStrike" kern="1200" dirty="0" smtClean="0">
                <a:solidFill>
                  <a:schemeClr val="tx1"/>
                </a:solidFill>
                <a:effectLst/>
                <a:latin typeface="+mn-lt"/>
                <a:ea typeface="+mn-ea"/>
                <a:cs typeface="+mn-cs"/>
              </a:rPr>
              <a:t>Present variety of tools that are available on the probono.net platform for volunteer attorney engagement</a:t>
            </a:r>
            <a:r>
              <a:rPr lang="en-US" sz="1200" b="0" i="0" u="none" strike="noStrike" kern="1200" baseline="0" dirty="0" smtClean="0">
                <a:solidFill>
                  <a:schemeClr val="tx1"/>
                </a:solidFill>
                <a:effectLst/>
                <a:latin typeface="+mn-lt"/>
                <a:ea typeface="+mn-ea"/>
                <a:cs typeface="+mn-cs"/>
              </a:rPr>
              <a:t> and to learn how members of our community are using these tools within their larger outreach and recruitment strategy. </a:t>
            </a:r>
            <a:r>
              <a:rPr lang="en-US" sz="1200" b="0" i="0" u="none" strike="noStrike" kern="1200" dirty="0" smtClean="0">
                <a:solidFill>
                  <a:schemeClr val="tx1"/>
                </a:solidFill>
                <a:effectLst/>
                <a:latin typeface="+mn-lt"/>
                <a:ea typeface="+mn-ea"/>
                <a:cs typeface="+mn-cs"/>
              </a:rPr>
              <a:t>I also want to challenge</a:t>
            </a:r>
            <a:r>
              <a:rPr lang="en-US" sz="1200" b="0" i="0" u="none" strike="noStrike" kern="1200" baseline="0" dirty="0" smtClean="0">
                <a:solidFill>
                  <a:schemeClr val="tx1"/>
                </a:solidFill>
                <a:effectLst/>
                <a:latin typeface="+mn-lt"/>
                <a:ea typeface="+mn-ea"/>
                <a:cs typeface="+mn-cs"/>
              </a:rPr>
              <a:t> you today to ask yourself: how might you use information from today’s training to make improvements to your site?</a:t>
            </a:r>
            <a:endParaRPr lang="en-US" dirty="0" smtClean="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xmlns="" val="3139703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Legal Content Editor: Originally had an “adopt</a:t>
            </a:r>
            <a:r>
              <a:rPr lang="en-US" baseline="0" dirty="0" smtClean="0"/>
              <a:t> a publication” policy where advocates were required to volunteer to update one or more pieces of content. Didn’t work out well. Push to create a “Legal Content Editor” position prevailed. </a:t>
            </a:r>
          </a:p>
          <a:p>
            <a:endParaRPr lang="en-US" dirty="0"/>
          </a:p>
        </p:txBody>
      </p:sp>
      <p:sp>
        <p:nvSpPr>
          <p:cNvPr id="4" name="Slide Number Placeholder 3"/>
          <p:cNvSpPr>
            <a:spLocks noGrp="1"/>
          </p:cNvSpPr>
          <p:nvPr>
            <p:ph type="sldNum" sz="quarter" idx="10"/>
          </p:nvPr>
        </p:nvSpPr>
        <p:spPr/>
        <p:txBody>
          <a:bodyPr/>
          <a:lstStyle/>
          <a:p>
            <a:fld id="{6D8BE11D-3CB0-4BDE-826C-98FF8C4C7B12}" type="slidenum">
              <a:rPr lang="en-US" smtClean="0"/>
              <a:pPr/>
              <a:t>17</a:t>
            </a:fld>
            <a:endParaRPr lang="en-US"/>
          </a:p>
        </p:txBody>
      </p:sp>
    </p:spTree>
    <p:extLst>
      <p:ext uri="{BB962C8B-B14F-4D97-AF65-F5344CB8AC3E}">
        <p14:creationId xmlns="" xmlns:p14="http://schemas.microsoft.com/office/powerpoint/2010/main" val="1972723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this point, most of the new links we’re adding are suggested by staff or come to our attention via </a:t>
            </a:r>
            <a:r>
              <a:rPr lang="en-US" baseline="0" dirty="0" err="1" smtClean="0"/>
              <a:t>listservs</a:t>
            </a:r>
            <a:r>
              <a:rPr lang="en-US" baseline="0" dirty="0" smtClean="0"/>
              <a:t>, etc. </a:t>
            </a:r>
            <a:endParaRPr lang="en-US" dirty="0"/>
          </a:p>
        </p:txBody>
      </p:sp>
      <p:sp>
        <p:nvSpPr>
          <p:cNvPr id="4" name="Slide Number Placeholder 3"/>
          <p:cNvSpPr>
            <a:spLocks noGrp="1"/>
          </p:cNvSpPr>
          <p:nvPr>
            <p:ph type="sldNum" sz="quarter" idx="10"/>
          </p:nvPr>
        </p:nvSpPr>
        <p:spPr/>
        <p:txBody>
          <a:bodyPr/>
          <a:lstStyle/>
          <a:p>
            <a:fld id="{6D8BE11D-3CB0-4BDE-826C-98FF8C4C7B12}" type="slidenum">
              <a:rPr lang="en-US" smtClean="0"/>
              <a:pPr/>
              <a:t>18</a:t>
            </a:fld>
            <a:endParaRPr lang="en-US"/>
          </a:p>
        </p:txBody>
      </p:sp>
    </p:spTree>
    <p:extLst>
      <p:ext uri="{BB962C8B-B14F-4D97-AF65-F5344CB8AC3E}">
        <p14:creationId xmlns="" xmlns:p14="http://schemas.microsoft.com/office/powerpoint/2010/main" val="473551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97B2A1-97F9-4DC9-AAF1-CC2ADB9322F3}"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97B2A1-97F9-4DC9-AAF1-CC2ADB9322F3}"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97B2A1-97F9-4DC9-AAF1-CC2ADB9322F3}"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6096000" y="5943600"/>
            <a:ext cx="3048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97B2A1-97F9-4DC9-AAF1-CC2ADB9322F3}"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97B2A1-97F9-4DC9-AAF1-CC2ADB9322F3}" type="datetimeFigureOut">
              <a:rPr lang="en-US" smtClean="0"/>
              <a:pPr/>
              <a:t>5/27/2014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97B2A1-97F9-4DC9-AAF1-CC2ADB9322F3}"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97B2A1-97F9-4DC9-AAF1-CC2ADB9322F3}" type="datetimeFigureOut">
              <a:rPr lang="en-US" smtClean="0"/>
              <a:pPr/>
              <a:t>5/27/2014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97B2A1-97F9-4DC9-AAF1-CC2ADB9322F3}" type="datetimeFigureOut">
              <a:rPr lang="en-US" smtClean="0"/>
              <a:pPr/>
              <a:t>5/27/2014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97B2A1-97F9-4DC9-AAF1-CC2ADB9322F3}" type="datetimeFigureOut">
              <a:rPr lang="en-US" smtClean="0"/>
              <a:pPr/>
              <a:t>5/27/2014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97B2A1-97F9-4DC9-AAF1-CC2ADB9322F3}"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97B2A1-97F9-4DC9-AAF1-CC2ADB9322F3}" type="datetimeFigureOut">
              <a:rPr lang="en-US" smtClean="0"/>
              <a:pPr/>
              <a:t>5/27/2014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E429A4-543F-440A-B3EE-7FD6F03BEFE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Picture 12" descr="LawHelp logo with PBN tag line small.jpg"/>
          <p:cNvPicPr>
            <a:picLocks noChangeAspect="1"/>
          </p:cNvPicPr>
          <p:nvPr userDrawn="1"/>
        </p:nvPicPr>
        <p:blipFill>
          <a:blip r:embed="rId13" cstate="print"/>
          <a:stretch>
            <a:fillRect/>
          </a:stretch>
        </p:blipFill>
        <p:spPr>
          <a:xfrm>
            <a:off x="6330462" y="6278647"/>
            <a:ext cx="2813538" cy="579353"/>
          </a:xfrm>
          <a:prstGeom prst="rect">
            <a:avLst/>
          </a:prstGeom>
        </p:spPr>
      </p:pic>
      <p:sp>
        <p:nvSpPr>
          <p:cNvPr id="10" name="Rectangle 9"/>
          <p:cNvSpPr/>
          <p:nvPr userDrawn="1"/>
        </p:nvSpPr>
        <p:spPr>
          <a:xfrm>
            <a:off x="0" y="0"/>
            <a:ext cx="9144000" cy="990600"/>
          </a:xfrm>
          <a:prstGeom prst="rect">
            <a:avLst/>
          </a:prstGeom>
          <a:solidFill>
            <a:srgbClr val="009E47"/>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7" name="Picture 6" descr="Justice.png"/>
          <p:cNvPicPr>
            <a:picLocks noChangeAspect="1"/>
          </p:cNvPicPr>
          <p:nvPr userDrawn="1"/>
        </p:nvPicPr>
        <p:blipFill>
          <a:blip r:embed="rId14" cstate="print">
            <a:lum/>
          </a:blip>
          <a:srcRect l="25210" t="21922" r="35458" b="26014"/>
          <a:stretch>
            <a:fillRect/>
          </a:stretch>
        </p:blipFill>
        <p:spPr>
          <a:xfrm rot="10800000" flipV="1">
            <a:off x="0" y="1011722"/>
            <a:ext cx="4800600" cy="5846278"/>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97B2A1-97F9-4DC9-AAF1-CC2ADB9322F3}" type="datetimeFigureOut">
              <a:rPr lang="en-US" smtClean="0"/>
              <a:pPr/>
              <a:t>5/27/2014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E429A4-543F-440A-B3EE-7FD6F03BEFEC}" type="slidenum">
              <a:rPr lang="en-US" smtClean="0"/>
              <a:pPr/>
              <a:t>‹#›</a:t>
            </a:fld>
            <a:endParaRPr lang="en-US"/>
          </a:p>
        </p:txBody>
      </p:sp>
      <p:sp>
        <p:nvSpPr>
          <p:cNvPr id="11" name="Rectangle 10"/>
          <p:cNvSpPr/>
          <p:nvPr userDrawn="1"/>
        </p:nvSpPr>
        <p:spPr>
          <a:xfrm>
            <a:off x="6096000" y="5943600"/>
            <a:ext cx="3048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ummel.github.io/linkchecke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washingtonlawhelp.org/resource/do-you-owe-child-support?ref=dDDws" TargetMode="External"/><Relationship Id="rId2" Type="http://schemas.openxmlformats.org/officeDocument/2006/relationships/hyperlink" Target="http://www.plainlanguage.gov/"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hyperlink" Target="http://www.w3.org/standards/webdesign/accessibilit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webaim.org/techniques/acrobat/convertin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hyperlink" Target="http://www.washingtonlawhelp.org/resource/do-you-owe-child-support?ref=dDDw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mailto:DanielleR@NWJustice.or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lawhelpmn.org/issues/housing/evictions?channel=legal-help-near-you&amp;category=legal-assistance-offices&amp;location=Ramsey%20County" TargetMode="External"/><Relationship Id="rId7" Type="http://schemas.openxmlformats.org/officeDocument/2006/relationships/hyperlink" Target="http://www.lawhelpmn.org/issues/housing/evictions?channel=legal-help-near-you&amp;category=private-attorneys&amp;location=Ramsey%20County" TargetMode="External"/><Relationship Id="rId2" Type="http://schemas.openxmlformats.org/officeDocument/2006/relationships/hyperlink" Target="http://www.lawhelpmn.org/issues/housing/evictions?channel=legal-help-near-you&amp;location=Ramsey%20County" TargetMode="External"/><Relationship Id="rId1" Type="http://schemas.openxmlformats.org/officeDocument/2006/relationships/slideLayout" Target="../slideLayouts/slideLayout2.xml"/><Relationship Id="rId6" Type="http://schemas.openxmlformats.org/officeDocument/2006/relationships/hyperlink" Target="http://www.lawhelpmn.org/issues/housing/evictions?channel=legal-help-near-you&amp;category=mediation-and-dispute-resolution&amp;location=Ramsey%20County" TargetMode="External"/><Relationship Id="rId5" Type="http://schemas.openxmlformats.org/officeDocument/2006/relationships/hyperlink" Target="http://www.lawhelpmn.org/issues/housing/evictions?channel=legal-help-near-you&amp;category=legal-clinics-1&amp;location=Ramsey%20County" TargetMode="External"/><Relationship Id="rId4" Type="http://schemas.openxmlformats.org/officeDocument/2006/relationships/hyperlink" Target="http://www.lawhelpmn.org/issues/housing/evictions?channel=legal-help-near-you&amp;category=self-help&amp;location=Ramsey%20County"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lawhelpmn.org/issues/housing/evictions?channel=legal-help-near-you&amp;category=legal-assistance-offices&amp;location=Ramsey%20County" TargetMode="External"/><Relationship Id="rId7" Type="http://schemas.openxmlformats.org/officeDocument/2006/relationships/hyperlink" Target="http://www.lawhelpmn.org/issues/housing/evictions?channel=legal-help-near-you&amp;category=private-attorneys&amp;location=Ramsey%20County" TargetMode="External"/><Relationship Id="rId2" Type="http://schemas.openxmlformats.org/officeDocument/2006/relationships/hyperlink" Target="http://www.lawhelpmn.org/issues/housing/evictions?channel=legal-help-near-you&amp;location=Ramsey%20County" TargetMode="External"/><Relationship Id="rId1" Type="http://schemas.openxmlformats.org/officeDocument/2006/relationships/slideLayout" Target="../slideLayouts/slideLayout2.xml"/><Relationship Id="rId6" Type="http://schemas.openxmlformats.org/officeDocument/2006/relationships/hyperlink" Target="http://www.lawhelpmn.org/issues/housing/evictions?channel=legal-help-near-you&amp;category=mediation-and-dispute-resolution&amp;location=Ramsey%20County" TargetMode="External"/><Relationship Id="rId5" Type="http://schemas.openxmlformats.org/officeDocument/2006/relationships/hyperlink" Target="http://www.lawhelpmn.org/issues/housing/evictions?channel=legal-help-near-you&amp;category=legal-clinics-1&amp;location=Ramsey%20County" TargetMode="External"/><Relationship Id="rId4" Type="http://schemas.openxmlformats.org/officeDocument/2006/relationships/hyperlink" Target="http://www.lawhelpmn.org/issues/housing/evictions?channel=legal-help-near-you&amp;category=self-help&amp;location=Ramsey%20Count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mailto:mreaw@mnlegalservices.org" TargetMode="Externa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probono.net/statewebsites/calendar/event.509503-2014_LawHelp_and_probononet_Training_Series_Refreshing_your_probononet_Site"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www.probono.net/statewebsites/calendar/event.509518-2014_LawHelp_and_probononet_Training_Series_Mobile_Delivery_Strategies_Usi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robono.net/statewebsites/librar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probono.net/statewebsites/library/item.516841-April_2014_LawHelporg_Coordinator_Call_Notes" TargetMode="External"/><Relationship Id="rId4" Type="http://schemas.openxmlformats.org/officeDocument/2006/relationships/hyperlink" Target="http://www.probono.net/statewebsites/lawhelp3/"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hyperlink" Target="http://www.adaptivepath.com/ideas/the-anatomy-of-an-experience-ma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p:nvPr/>
        </p:nvSpPr>
        <p:spPr>
          <a:xfrm>
            <a:off x="228600" y="2111375"/>
            <a:ext cx="6034086" cy="3276600"/>
          </a:xfrm>
          <a:prstGeom prst="rect">
            <a:avLst/>
          </a:prstGeom>
          <a:noFill/>
          <a:ln>
            <a:noFill/>
          </a:ln>
        </p:spPr>
        <p:txBody>
          <a:bodyPr lIns="91425" tIns="45700" rIns="91425" bIns="45700" anchor="t" anchorCtr="0">
            <a:noAutofit/>
          </a:bodyPr>
          <a:lstStyle/>
          <a:p>
            <a:pPr marL="0" marR="0" lvl="0" indent="0" algn="l" rtl="0">
              <a:lnSpc>
                <a:spcPct val="110000"/>
              </a:lnSpc>
              <a:spcBef>
                <a:spcPts val="3000"/>
              </a:spcBef>
              <a:buClr>
                <a:schemeClr val="dk1"/>
              </a:buClr>
              <a:buSzPct val="25000"/>
              <a:buFont typeface="Calibri"/>
              <a:buNone/>
            </a:pPr>
            <a:r>
              <a:rPr lang="en-US" sz="2200" b="0" i="0" u="none" strike="noStrike" cap="none" baseline="0" dirty="0">
                <a:solidFill>
                  <a:schemeClr val="dk1"/>
                </a:solidFill>
                <a:latin typeface="Calibri"/>
                <a:ea typeface="Calibri"/>
                <a:cs typeface="Calibri"/>
                <a:sym typeface="Calibri"/>
              </a:rPr>
              <a:t>If you joined the training via telephone, please </a:t>
            </a:r>
            <a:r>
              <a:rPr lang="en-US" sz="2200" b="0" i="0" u="none" strike="noStrike" cap="none" baseline="0" dirty="0" smtClean="0">
                <a:solidFill>
                  <a:schemeClr val="dk1"/>
                </a:solidFill>
                <a:latin typeface="Calibri"/>
                <a:ea typeface="Calibri"/>
                <a:cs typeface="Calibri"/>
                <a:sym typeface="Calibri"/>
              </a:rPr>
              <a:t>select </a:t>
            </a:r>
            <a:r>
              <a:rPr lang="en-US" sz="2200" b="0" i="0" u="none" strike="noStrike" cap="none" baseline="0" dirty="0">
                <a:solidFill>
                  <a:schemeClr val="dk1"/>
                </a:solidFill>
                <a:latin typeface="Calibri"/>
                <a:ea typeface="Calibri"/>
                <a:cs typeface="Calibri"/>
                <a:sym typeface="Calibri"/>
              </a:rPr>
              <a:t>Telephone and enter your audio pin if you haven’t already. </a:t>
            </a:r>
          </a:p>
          <a:p>
            <a:pPr marL="0" marR="0" lvl="0" indent="0" algn="l" rtl="0">
              <a:lnSpc>
                <a:spcPct val="110000"/>
              </a:lnSpc>
              <a:spcBef>
                <a:spcPts val="3000"/>
              </a:spcBef>
              <a:buClr>
                <a:schemeClr val="dk1"/>
              </a:buClr>
              <a:buSzPct val="25000"/>
              <a:buFont typeface="Calibri"/>
              <a:buNone/>
            </a:pPr>
            <a:r>
              <a:rPr lang="en-US" sz="2200" b="0" i="0" u="none" strike="noStrike" cap="none" baseline="0" dirty="0">
                <a:solidFill>
                  <a:schemeClr val="dk1"/>
                </a:solidFill>
                <a:latin typeface="Calibri"/>
                <a:ea typeface="Calibri"/>
                <a:cs typeface="Calibri"/>
                <a:sym typeface="Calibri"/>
              </a:rPr>
              <a:t>If you joined with a microphone and headset or speakers (VoIP), please select </a:t>
            </a:r>
            <a:r>
              <a:rPr lang="en-US" sz="2200" b="0" i="0" u="none" strike="noStrike" cap="none" baseline="0" dirty="0" err="1">
                <a:solidFill>
                  <a:schemeClr val="dk1"/>
                </a:solidFill>
                <a:latin typeface="Calibri"/>
                <a:ea typeface="Calibri"/>
                <a:cs typeface="Calibri"/>
                <a:sym typeface="Calibri"/>
              </a:rPr>
              <a:t>Mic</a:t>
            </a:r>
            <a:r>
              <a:rPr lang="en-US" sz="2200" b="0" i="0" u="none" strike="noStrike" cap="none" baseline="0" dirty="0">
                <a:solidFill>
                  <a:schemeClr val="dk1"/>
                </a:solidFill>
                <a:latin typeface="Calibri"/>
                <a:ea typeface="Calibri"/>
                <a:cs typeface="Calibri"/>
                <a:sym typeface="Calibri"/>
              </a:rPr>
              <a:t> &amp; Speakers.</a:t>
            </a:r>
          </a:p>
          <a:p>
            <a:pPr marL="0" marR="0" lvl="0" indent="0" algn="l" rtl="0">
              <a:lnSpc>
                <a:spcPct val="110000"/>
              </a:lnSpc>
              <a:spcBef>
                <a:spcPts val="3000"/>
              </a:spcBef>
              <a:buClr>
                <a:schemeClr val="dk1"/>
              </a:buClr>
              <a:buSzPct val="25000"/>
              <a:buFont typeface="Calibri"/>
              <a:buNone/>
            </a:pPr>
            <a:r>
              <a:rPr lang="en-US" sz="2200" b="0" i="0" u="none" strike="noStrike" cap="none" baseline="0" dirty="0">
                <a:solidFill>
                  <a:schemeClr val="dk1"/>
                </a:solidFill>
                <a:latin typeface="Calibri"/>
                <a:ea typeface="Calibri"/>
                <a:cs typeface="Calibri"/>
                <a:sym typeface="Calibri"/>
              </a:rPr>
              <a:t>We will start promptly at the hour.</a:t>
            </a:r>
          </a:p>
        </p:txBody>
      </p:sp>
      <p:pic>
        <p:nvPicPr>
          <p:cNvPr id="53" name="Shape 53"/>
          <p:cNvPicPr preferRelativeResize="0"/>
          <p:nvPr/>
        </p:nvPicPr>
        <p:blipFill>
          <a:blip r:embed="rId3" cstate="print"/>
          <a:stretch>
            <a:fillRect/>
          </a:stretch>
        </p:blipFill>
        <p:spPr>
          <a:xfrm>
            <a:off x="6172199" y="2884487"/>
            <a:ext cx="2625725" cy="1546224"/>
          </a:xfrm>
          <a:prstGeom prst="rect">
            <a:avLst/>
          </a:prstGeom>
        </p:spPr>
      </p:pic>
      <p:sp>
        <p:nvSpPr>
          <p:cNvPr id="57" name="Shape 57"/>
          <p:cNvSpPr txBox="1"/>
          <p:nvPr/>
        </p:nvSpPr>
        <p:spPr>
          <a:xfrm>
            <a:off x="533400" y="0"/>
            <a:ext cx="8153399" cy="584200"/>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endParaRPr lang="en-US" sz="3200" b="1" i="0" u="none" strike="noStrike" cap="none" baseline="0" dirty="0">
              <a:solidFill>
                <a:schemeClr val="dk1"/>
              </a:solidFill>
              <a:latin typeface="Calibri"/>
              <a:ea typeface="Calibri"/>
              <a:cs typeface="Calibri"/>
              <a:sym typeface="Calibri"/>
            </a:endParaRPr>
          </a:p>
        </p:txBody>
      </p:sp>
      <p:sp>
        <p:nvSpPr>
          <p:cNvPr id="5" name="Shape 65"/>
          <p:cNvSpPr txBox="1"/>
          <p:nvPr/>
        </p:nvSpPr>
        <p:spPr>
          <a:xfrm>
            <a:off x="533400" y="152400"/>
            <a:ext cx="8153399" cy="584200"/>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3200" b="1" i="0" u="none" strike="noStrike" cap="none" baseline="0" dirty="0" smtClean="0">
                <a:solidFill>
                  <a:schemeClr val="dk1"/>
                </a:solidFill>
                <a:latin typeface="Calibri"/>
                <a:ea typeface="Calibri"/>
                <a:cs typeface="Calibri"/>
                <a:sym typeface="Calibri"/>
              </a:rPr>
              <a:t>Welcome!</a:t>
            </a:r>
            <a:endParaRPr lang="en-US" sz="3200" b="1" i="0" u="none" strike="noStrike" cap="none" baseline="0" dirty="0">
              <a:solidFill>
                <a:schemeClr val="dk1"/>
              </a:solidFill>
              <a:latin typeface="Calibri"/>
              <a:ea typeface="Calibri"/>
              <a:cs typeface="Calibri"/>
              <a:sym typeface="Calibri"/>
            </a:endParaRPr>
          </a:p>
        </p:txBody>
      </p:sp>
      <p:sp>
        <p:nvSpPr>
          <p:cNvPr id="6" name="Shape 65"/>
          <p:cNvSpPr txBox="1"/>
          <p:nvPr/>
        </p:nvSpPr>
        <p:spPr>
          <a:xfrm>
            <a:off x="990601" y="6273800"/>
            <a:ext cx="8153399" cy="584200"/>
          </a:xfrm>
          <a:prstGeom prst="rect">
            <a:avLst/>
          </a:prstGeom>
          <a:noFill/>
          <a:ln>
            <a:noFill/>
          </a:ln>
        </p:spPr>
        <p:txBody>
          <a:bodyPr lIns="91425" tIns="45700" rIns="91425" bIns="45700" anchor="t" anchorCtr="0">
            <a:noAutofit/>
          </a:bodyPr>
          <a:lstStyle/>
          <a:p>
            <a:pPr marL="0" marR="0" lvl="0" indent="0" algn="r" rtl="0">
              <a:buClr>
                <a:schemeClr val="dk1"/>
              </a:buClr>
              <a:buSzPct val="25000"/>
              <a:buFont typeface="Calibri"/>
              <a:buNone/>
            </a:pPr>
            <a:r>
              <a:rPr lang="en-US" sz="3200" b="1" i="0" u="none" strike="noStrike" cap="none" baseline="0" dirty="0" smtClean="0">
                <a:solidFill>
                  <a:schemeClr val="dk1"/>
                </a:solidFill>
                <a:latin typeface="Calibri"/>
                <a:ea typeface="Calibri"/>
                <a:cs typeface="Calibri"/>
                <a:sym typeface="Calibri"/>
              </a:rPr>
              <a:t>Thank you for joining</a:t>
            </a:r>
            <a:r>
              <a:rPr lang="en-US" sz="3200" b="1" i="0" u="none" strike="noStrike" cap="none" dirty="0" smtClean="0">
                <a:solidFill>
                  <a:schemeClr val="dk1"/>
                </a:solidFill>
                <a:latin typeface="Calibri"/>
                <a:ea typeface="Calibri"/>
                <a:cs typeface="Calibri"/>
                <a:sym typeface="Calibri"/>
              </a:rPr>
              <a:t> us!</a:t>
            </a:r>
            <a:endParaRPr lang="en-US" sz="3200" b="1" i="0" u="none" strike="noStrike" cap="none" baseline="0" dirty="0">
              <a:solidFill>
                <a:schemeClr val="dk1"/>
              </a:solidFill>
              <a:latin typeface="Calibri"/>
              <a:ea typeface="Calibri"/>
              <a:cs typeface="Calibri"/>
              <a:sym typeface="Calibri"/>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LawHelp.org Site Structure</a:t>
            </a:r>
            <a:endParaRPr lang="en-US" dirty="0"/>
          </a:p>
        </p:txBody>
      </p:sp>
      <p:graphicFrame>
        <p:nvGraphicFramePr>
          <p:cNvPr id="4" name="Content Placeholder 3"/>
          <p:cNvGraphicFramePr>
            <a:graphicFrameLocks noGrp="1"/>
          </p:cNvGraphicFramePr>
          <p:nvPr>
            <p:ph idx="1"/>
          </p:nvPr>
        </p:nvGraphicFramePr>
        <p:xfrm>
          <a:off x="533400" y="1219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InformationArchitecture.jpg"/>
          <p:cNvPicPr>
            <a:picLocks noChangeAspect="1"/>
          </p:cNvPicPr>
          <p:nvPr/>
        </p:nvPicPr>
        <p:blipFill>
          <a:blip r:embed="rId7" cstate="print"/>
          <a:srcRect b="73913"/>
          <a:stretch>
            <a:fillRect/>
          </a:stretch>
        </p:blipFill>
        <p:spPr>
          <a:xfrm>
            <a:off x="7846800" y="5486400"/>
            <a:ext cx="1297200" cy="13716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Labels</a:t>
            </a:r>
            <a:endParaRPr lang="en-US" dirty="0"/>
          </a:p>
        </p:txBody>
      </p:sp>
      <p:sp>
        <p:nvSpPr>
          <p:cNvPr id="3" name="Content Placeholder 2"/>
          <p:cNvSpPr>
            <a:spLocks noGrp="1"/>
          </p:cNvSpPr>
          <p:nvPr>
            <p:ph idx="1"/>
          </p:nvPr>
        </p:nvSpPr>
        <p:spPr>
          <a:xfrm>
            <a:off x="533400" y="1219200"/>
            <a:ext cx="8229600" cy="4525963"/>
          </a:xfrm>
        </p:spPr>
        <p:txBody>
          <a:bodyPr/>
          <a:lstStyle/>
          <a:p>
            <a:r>
              <a:rPr lang="en-US" dirty="0" smtClean="0"/>
              <a:t>Simple 1-2 word descriptive labels</a:t>
            </a:r>
          </a:p>
          <a:p>
            <a:r>
              <a:rPr lang="en-US" dirty="0" smtClean="0"/>
              <a:t>Categorize based on</a:t>
            </a:r>
          </a:p>
          <a:p>
            <a:pPr lvl="1"/>
            <a:r>
              <a:rPr lang="en-US" dirty="0" smtClean="0"/>
              <a:t>Type/format of content</a:t>
            </a:r>
          </a:p>
          <a:p>
            <a:pPr lvl="1"/>
            <a:r>
              <a:rPr lang="en-US" dirty="0" smtClean="0"/>
              <a:t>Legal sub-</a:t>
            </a:r>
            <a:r>
              <a:rPr lang="en-US" dirty="0" err="1" smtClean="0"/>
              <a:t>specaility</a:t>
            </a:r>
            <a:endParaRPr lang="en-US" dirty="0" smtClean="0"/>
          </a:p>
          <a:p>
            <a:pPr lvl="1"/>
            <a:r>
              <a:rPr lang="en-US" dirty="0" smtClean="0"/>
              <a:t>Population</a:t>
            </a:r>
          </a:p>
          <a:p>
            <a:pPr lvl="1"/>
            <a:r>
              <a:rPr lang="en-US" dirty="0" smtClean="0"/>
              <a:t>If you want to categorize based on two of these- use channels and tags</a:t>
            </a:r>
          </a:p>
          <a:p>
            <a:r>
              <a:rPr lang="en-US" dirty="0" smtClean="0"/>
              <a:t>Best practice: Consistent across your site</a:t>
            </a:r>
          </a:p>
          <a:p>
            <a:endParaRPr lang="en-US" dirty="0"/>
          </a:p>
        </p:txBody>
      </p:sp>
      <p:pic>
        <p:nvPicPr>
          <p:cNvPr id="4" name="Picture 3" descr="InformationArchitecture.jpg"/>
          <p:cNvPicPr>
            <a:picLocks noChangeAspect="1"/>
          </p:cNvPicPr>
          <p:nvPr/>
        </p:nvPicPr>
        <p:blipFill>
          <a:blip r:embed="rId2" cstate="print"/>
          <a:srcRect t="26087" b="46377"/>
          <a:stretch>
            <a:fillRect/>
          </a:stretch>
        </p:blipFill>
        <p:spPr>
          <a:xfrm>
            <a:off x="7846800" y="5410200"/>
            <a:ext cx="1297200" cy="14478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Navigation</a:t>
            </a:r>
            <a:endParaRPr lang="en-US" dirty="0"/>
          </a:p>
        </p:txBody>
      </p:sp>
      <p:sp>
        <p:nvSpPr>
          <p:cNvPr id="3" name="Content Placeholder 2"/>
          <p:cNvSpPr>
            <a:spLocks noGrp="1"/>
          </p:cNvSpPr>
          <p:nvPr>
            <p:ph idx="1"/>
          </p:nvPr>
        </p:nvSpPr>
        <p:spPr>
          <a:xfrm>
            <a:off x="2133600" y="2209800"/>
            <a:ext cx="5715000" cy="2819399"/>
          </a:xfrm>
        </p:spPr>
        <p:txBody>
          <a:bodyPr/>
          <a:lstStyle/>
          <a:p>
            <a:r>
              <a:rPr lang="en-US" dirty="0" smtClean="0"/>
              <a:t>Simple</a:t>
            </a:r>
          </a:p>
          <a:p>
            <a:r>
              <a:rPr lang="en-US" dirty="0" smtClean="0"/>
              <a:t>Instructive content</a:t>
            </a:r>
          </a:p>
          <a:p>
            <a:r>
              <a:rPr lang="en-US" dirty="0" smtClean="0"/>
              <a:t>Linking inter-related content</a:t>
            </a:r>
          </a:p>
          <a:p>
            <a:r>
              <a:rPr lang="en-US" dirty="0" smtClean="0"/>
              <a:t>On point navigation assistance</a:t>
            </a:r>
            <a:endParaRPr lang="en-US" dirty="0"/>
          </a:p>
        </p:txBody>
      </p:sp>
      <p:pic>
        <p:nvPicPr>
          <p:cNvPr id="4" name="Picture 3" descr="InformationArchitecture.jpg"/>
          <p:cNvPicPr>
            <a:picLocks noChangeAspect="1"/>
          </p:cNvPicPr>
          <p:nvPr/>
        </p:nvPicPr>
        <p:blipFill>
          <a:blip r:embed="rId2" cstate="print"/>
          <a:srcRect t="52174" r="11887" b="21739"/>
          <a:stretch>
            <a:fillRect/>
          </a:stretch>
        </p:blipFill>
        <p:spPr>
          <a:xfrm>
            <a:off x="8001000" y="5486400"/>
            <a:ext cx="1143000" cy="13716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Search</a:t>
            </a:r>
            <a:endParaRPr lang="en-US" dirty="0"/>
          </a:p>
        </p:txBody>
      </p:sp>
      <p:sp>
        <p:nvSpPr>
          <p:cNvPr id="3" name="Content Placeholder 2"/>
          <p:cNvSpPr>
            <a:spLocks noGrp="1"/>
          </p:cNvSpPr>
          <p:nvPr>
            <p:ph idx="1"/>
          </p:nvPr>
        </p:nvSpPr>
        <p:spPr>
          <a:xfrm>
            <a:off x="2514600" y="2362200"/>
            <a:ext cx="4343400" cy="2895600"/>
          </a:xfrm>
        </p:spPr>
        <p:txBody>
          <a:bodyPr/>
          <a:lstStyle/>
          <a:p>
            <a:r>
              <a:rPr lang="en-US" dirty="0" smtClean="0"/>
              <a:t>Content Titles</a:t>
            </a:r>
          </a:p>
          <a:p>
            <a:pPr lvl="1"/>
            <a:r>
              <a:rPr lang="en-US" dirty="0" smtClean="0"/>
              <a:t>Short concise</a:t>
            </a:r>
          </a:p>
          <a:p>
            <a:pPr lvl="1"/>
            <a:r>
              <a:rPr lang="en-US" dirty="0" smtClean="0"/>
              <a:t>Easy to understand</a:t>
            </a:r>
          </a:p>
          <a:p>
            <a:pPr lvl="1"/>
            <a:r>
              <a:rPr lang="en-US" dirty="0" smtClean="0"/>
              <a:t>Descriptive</a:t>
            </a:r>
          </a:p>
          <a:p>
            <a:r>
              <a:rPr lang="en-US" dirty="0" err="1" smtClean="0"/>
              <a:t>Scanable</a:t>
            </a:r>
            <a:r>
              <a:rPr lang="en-US" dirty="0" smtClean="0"/>
              <a:t> descriptions</a:t>
            </a:r>
          </a:p>
        </p:txBody>
      </p:sp>
      <p:pic>
        <p:nvPicPr>
          <p:cNvPr id="4" name="Picture 3" descr="InformationArchitecture.jpg"/>
          <p:cNvPicPr>
            <a:picLocks noChangeAspect="1"/>
          </p:cNvPicPr>
          <p:nvPr/>
        </p:nvPicPr>
        <p:blipFill>
          <a:blip r:embed="rId2" cstate="print"/>
          <a:srcRect t="78261"/>
          <a:stretch>
            <a:fillRect/>
          </a:stretch>
        </p:blipFill>
        <p:spPr>
          <a:xfrm>
            <a:off x="7846800" y="5715000"/>
            <a:ext cx="1297200" cy="1143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Test!!!</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Who should I use?</a:t>
            </a:r>
          </a:p>
          <a:p>
            <a:pPr lvl="1"/>
            <a:r>
              <a:rPr lang="en-US" dirty="0" smtClean="0"/>
              <a:t>Advocates</a:t>
            </a:r>
          </a:p>
          <a:p>
            <a:pPr lvl="1"/>
            <a:r>
              <a:rPr lang="en-US" dirty="0" smtClean="0"/>
              <a:t>Users</a:t>
            </a:r>
          </a:p>
          <a:p>
            <a:pPr lvl="1"/>
            <a:r>
              <a:rPr lang="en-US" dirty="0" smtClean="0"/>
              <a:t>Stakeholders</a:t>
            </a:r>
          </a:p>
          <a:p>
            <a:pPr lvl="1"/>
            <a:endParaRPr lang="en-US" dirty="0" smtClean="0"/>
          </a:p>
          <a:p>
            <a:r>
              <a:rPr lang="en-US" dirty="0" smtClean="0"/>
              <a:t>What should I test?</a:t>
            </a:r>
          </a:p>
          <a:p>
            <a:pPr lvl="1"/>
            <a:r>
              <a:rPr lang="en-US" dirty="0" smtClean="0"/>
              <a:t>Label changes</a:t>
            </a:r>
          </a:p>
          <a:p>
            <a:pPr lvl="1"/>
            <a:r>
              <a:rPr lang="en-US" dirty="0" smtClean="0"/>
              <a:t>Navigation flow changes</a:t>
            </a:r>
          </a:p>
          <a:p>
            <a:pPr lvl="1"/>
            <a:r>
              <a:rPr lang="en-US" dirty="0" smtClean="0"/>
              <a:t>Navigation assistance</a:t>
            </a:r>
          </a:p>
          <a:p>
            <a:pPr lvl="1"/>
            <a:r>
              <a:rPr lang="en-US" dirty="0" smtClean="0"/>
              <a:t>Anything and everything</a:t>
            </a:r>
          </a:p>
        </p:txBody>
      </p:sp>
      <p:sp>
        <p:nvSpPr>
          <p:cNvPr id="4" name="Content Placeholder 3"/>
          <p:cNvSpPr>
            <a:spLocks noGrp="1"/>
          </p:cNvSpPr>
          <p:nvPr>
            <p:ph sz="half" idx="2"/>
          </p:nvPr>
        </p:nvSpPr>
        <p:spPr/>
        <p:txBody>
          <a:bodyPr>
            <a:normAutofit lnSpcReduction="10000"/>
          </a:bodyPr>
          <a:lstStyle/>
          <a:p>
            <a:r>
              <a:rPr lang="en-US" dirty="0" smtClean="0"/>
              <a:t>How should I test?</a:t>
            </a:r>
          </a:p>
          <a:p>
            <a:pPr lvl="1"/>
            <a:r>
              <a:rPr lang="en-US" dirty="0" smtClean="0"/>
              <a:t>A/B testing with an online form in a waiting room</a:t>
            </a:r>
          </a:p>
          <a:p>
            <a:pPr lvl="1"/>
            <a:r>
              <a:rPr lang="en-US" dirty="0" smtClean="0"/>
              <a:t>Survey sent out to advocates</a:t>
            </a:r>
          </a:p>
          <a:p>
            <a:pPr lvl="1"/>
            <a:r>
              <a:rPr lang="en-US" dirty="0" smtClean="0"/>
              <a:t>Using online user testing services</a:t>
            </a:r>
          </a:p>
          <a:p>
            <a:pPr lvl="1"/>
            <a:r>
              <a:rPr lang="en-US" dirty="0" smtClean="0"/>
              <a:t>Where are there captive audiences? How can you get information from them?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752600"/>
            <a:ext cx="8229600" cy="3352800"/>
          </a:xfrm>
        </p:spPr>
        <p:txBody>
          <a:bodyPr>
            <a:normAutofit/>
          </a:bodyPr>
          <a:lstStyle/>
          <a:p>
            <a:r>
              <a:rPr lang="en-US" dirty="0" smtClean="0"/>
              <a:t/>
            </a:r>
            <a:br>
              <a:rPr lang="en-US" dirty="0" smtClean="0"/>
            </a:br>
            <a:r>
              <a:rPr lang="en-US" dirty="0" smtClean="0"/>
              <a:t>Good Content Drives Great Sites-</a:t>
            </a:r>
            <a:br>
              <a:rPr lang="en-US" dirty="0" smtClean="0"/>
            </a:br>
            <a:r>
              <a:rPr lang="en-US" dirty="0" smtClean="0"/>
              <a:t>Start with content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2971800"/>
            <a:ext cx="7772400" cy="1500187"/>
          </a:xfrm>
        </p:spPr>
        <p:txBody>
          <a:bodyPr/>
          <a:lstStyle/>
          <a:p>
            <a:r>
              <a:rPr lang="en-US" dirty="0" smtClean="0"/>
              <a:t>Danielle Rebar, Web Site/Publications Manager, </a:t>
            </a:r>
          </a:p>
          <a:p>
            <a:r>
              <a:rPr lang="en-US" dirty="0" smtClean="0"/>
              <a:t>WashingtonLawHelp.org Northwest Justice Project</a:t>
            </a:r>
            <a:endParaRPr lang="en-US" dirty="0"/>
          </a:p>
        </p:txBody>
      </p:sp>
      <p:sp>
        <p:nvSpPr>
          <p:cNvPr id="4" name="Title 1"/>
          <p:cNvSpPr txBox="1">
            <a:spLocks/>
          </p:cNvSpPr>
          <p:nvPr/>
        </p:nvSpPr>
        <p:spPr>
          <a:xfrm>
            <a:off x="228600" y="4419600"/>
            <a:ext cx="7772400" cy="1470025"/>
          </a:xfrm>
          <a:prstGeom prst="rect">
            <a:avLst/>
          </a:prstGeom>
        </p:spPr>
        <p:txBody>
          <a:bodyPr vert="horz" lIns="91440" tIns="45720" rIns="91440" bIns="45720" rtlCol="0" anchor="t">
            <a:normAutofit fontScale="92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all" spc="0" normalizeH="0" baseline="0" noProof="0" dirty="0" smtClean="0">
                <a:ln>
                  <a:noFill/>
                </a:ln>
                <a:solidFill>
                  <a:schemeClr val="tx1"/>
                </a:solidFill>
                <a:effectLst/>
                <a:uLnTx/>
                <a:uFillTx/>
                <a:latin typeface="+mj-lt"/>
                <a:ea typeface="+mj-ea"/>
                <a:cs typeface="+mj-cs"/>
              </a:rPr>
              <a:t>Legal Education Resources</a:t>
            </a:r>
          </a:p>
          <a:p>
            <a:pPr>
              <a:spcBef>
                <a:spcPct val="0"/>
              </a:spcBef>
            </a:pPr>
            <a:r>
              <a:rPr lang="en-US" sz="4000" i="1" dirty="0" smtClean="0"/>
              <a:t>Making your LH3 Content Accurate, Friendly and Accessible</a:t>
            </a:r>
          </a:p>
        </p:txBody>
      </p:sp>
      <p:pic>
        <p:nvPicPr>
          <p:cNvPr id="6" name="Picture 5" descr="NJP 193x300.jpg"/>
          <p:cNvPicPr>
            <a:picLocks noChangeAspect="1"/>
          </p:cNvPicPr>
          <p:nvPr/>
        </p:nvPicPr>
        <p:blipFill>
          <a:blip r:embed="rId2" cstate="print"/>
          <a:stretch>
            <a:fillRect/>
          </a:stretch>
        </p:blipFill>
        <p:spPr>
          <a:xfrm>
            <a:off x="7391400" y="3886200"/>
            <a:ext cx="1524000" cy="236891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581400" y="3352800"/>
            <a:ext cx="5369186" cy="3352800"/>
          </a:xfrm>
          <a:prstGeom prst="rect">
            <a:avLst/>
          </a:prstGeom>
        </p:spPr>
      </p:pic>
      <p:sp>
        <p:nvSpPr>
          <p:cNvPr id="2" name="Title 1"/>
          <p:cNvSpPr>
            <a:spLocks noGrp="1"/>
          </p:cNvSpPr>
          <p:nvPr>
            <p:ph type="title"/>
          </p:nvPr>
        </p:nvSpPr>
        <p:spPr>
          <a:xfrm>
            <a:off x="457200" y="0"/>
            <a:ext cx="8229600" cy="1143000"/>
          </a:xfrm>
        </p:spPr>
        <p:txBody>
          <a:bodyPr/>
          <a:lstStyle/>
          <a:p>
            <a:r>
              <a:rPr lang="en-US" dirty="0" smtClean="0"/>
              <a:t>WashingtonLawHelp.org</a:t>
            </a:r>
            <a:endParaRPr lang="en-US" dirty="0"/>
          </a:p>
        </p:txBody>
      </p:sp>
      <p:sp>
        <p:nvSpPr>
          <p:cNvPr id="3" name="Content Placeholder 2"/>
          <p:cNvSpPr>
            <a:spLocks noGrp="1"/>
          </p:cNvSpPr>
          <p:nvPr>
            <p:ph idx="1"/>
          </p:nvPr>
        </p:nvSpPr>
        <p:spPr>
          <a:xfrm>
            <a:off x="228600" y="1600200"/>
            <a:ext cx="4419600" cy="4724399"/>
          </a:xfrm>
        </p:spPr>
        <p:txBody>
          <a:bodyPr>
            <a:normAutofit/>
          </a:bodyPr>
          <a:lstStyle/>
          <a:p>
            <a:pPr>
              <a:spcBef>
                <a:spcPts val="844"/>
              </a:spcBef>
            </a:pPr>
            <a:r>
              <a:rPr lang="en-US" sz="2600" dirty="0" smtClean="0"/>
              <a:t>Team: Legal Content Editor and Website Manager</a:t>
            </a:r>
          </a:p>
          <a:p>
            <a:pPr>
              <a:spcBef>
                <a:spcPts val="844"/>
              </a:spcBef>
            </a:pPr>
            <a:r>
              <a:rPr lang="en-US" sz="2600" dirty="0" smtClean="0"/>
              <a:t>350 </a:t>
            </a:r>
            <a:r>
              <a:rPr lang="en-US" sz="2600" dirty="0"/>
              <a:t>pieces of original content </a:t>
            </a:r>
            <a:endParaRPr lang="en-US" sz="2600" dirty="0" smtClean="0"/>
          </a:p>
          <a:p>
            <a:pPr>
              <a:spcBef>
                <a:spcPts val="844"/>
              </a:spcBef>
            </a:pPr>
            <a:r>
              <a:rPr lang="en-US" sz="2600" dirty="0" smtClean="0"/>
              <a:t>600+ links to external content</a:t>
            </a:r>
          </a:p>
          <a:p>
            <a:pPr marL="0" indent="0">
              <a:spcBef>
                <a:spcPts val="844"/>
              </a:spcBef>
              <a:buNone/>
            </a:pPr>
            <a:endParaRPr lang="en-US" dirty="0"/>
          </a:p>
          <a:p>
            <a:endParaRPr lang="en-US" dirty="0"/>
          </a:p>
        </p:txBody>
      </p:sp>
    </p:spTree>
    <p:extLst>
      <p:ext uri="{BB962C8B-B14F-4D97-AF65-F5344CB8AC3E}">
        <p14:creationId xmlns="" xmlns:p14="http://schemas.microsoft.com/office/powerpoint/2010/main" val="2879827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s://encrypted-tbn1.gstatic.com/images?q=tbn:ANd9GcQQUJFiqY16EXcGUAd25N64QG0BrunkigNFxLMyfIrHU0Jp_Ful"/>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562600" y="1295400"/>
            <a:ext cx="2362200" cy="1447800"/>
          </a:xfrm>
          <a:prstGeom prst="rect">
            <a:avLst/>
          </a:prstGeom>
          <a:noFill/>
          <a:ln>
            <a:noFill/>
          </a:ln>
        </p:spPr>
      </p:pic>
      <p:sp>
        <p:nvSpPr>
          <p:cNvPr id="2" name="Title 1"/>
          <p:cNvSpPr>
            <a:spLocks noGrp="1"/>
          </p:cNvSpPr>
          <p:nvPr>
            <p:ph type="title"/>
          </p:nvPr>
        </p:nvSpPr>
        <p:spPr>
          <a:xfrm>
            <a:off x="609600" y="0"/>
            <a:ext cx="7620000" cy="1143000"/>
          </a:xfrm>
        </p:spPr>
        <p:txBody>
          <a:bodyPr/>
          <a:lstStyle/>
          <a:p>
            <a:r>
              <a:rPr lang="en-US" dirty="0" smtClean="0"/>
              <a:t>What should we link to?</a:t>
            </a:r>
            <a:endParaRPr lang="en-US" dirty="0"/>
          </a:p>
        </p:txBody>
      </p:sp>
      <p:sp>
        <p:nvSpPr>
          <p:cNvPr id="3" name="Content Placeholder 2"/>
          <p:cNvSpPr>
            <a:spLocks noGrp="1"/>
          </p:cNvSpPr>
          <p:nvPr>
            <p:ph idx="1"/>
          </p:nvPr>
        </p:nvSpPr>
        <p:spPr>
          <a:xfrm>
            <a:off x="457200" y="1600200"/>
            <a:ext cx="7620000" cy="4800600"/>
          </a:xfrm>
        </p:spPr>
        <p:txBody>
          <a:bodyPr>
            <a:normAutofit/>
          </a:bodyPr>
          <a:lstStyle/>
          <a:p>
            <a:pPr lvl="1"/>
            <a:r>
              <a:rPr lang="en-US" sz="2400" dirty="0" smtClean="0"/>
              <a:t>By request from staff AND</a:t>
            </a:r>
          </a:p>
          <a:p>
            <a:pPr lvl="1"/>
            <a:endParaRPr lang="en-US" sz="2400" dirty="0" smtClean="0"/>
          </a:p>
          <a:p>
            <a:pPr lvl="1"/>
            <a:r>
              <a:rPr lang="en-US" sz="2400" dirty="0" smtClean="0"/>
              <a:t>priority </a:t>
            </a:r>
            <a:r>
              <a:rPr lang="en-US" sz="2400" dirty="0"/>
              <a:t>subject matter OR </a:t>
            </a:r>
          </a:p>
          <a:p>
            <a:pPr lvl="1"/>
            <a:r>
              <a:rPr lang="en-US" sz="2400" dirty="0"/>
              <a:t>reaches priority audience OR </a:t>
            </a:r>
          </a:p>
          <a:p>
            <a:pPr lvl="1"/>
            <a:r>
              <a:rPr lang="en-US" sz="2400" dirty="0" smtClean="0"/>
              <a:t>after </a:t>
            </a:r>
            <a:r>
              <a:rPr lang="en-US" sz="2400" dirty="0"/>
              <a:t>legal development (new legislation, change in legislation, court decision, new regulations, change in regulations, etc.) </a:t>
            </a:r>
            <a:r>
              <a:rPr lang="en-US" sz="2400" dirty="0" smtClean="0"/>
              <a:t>AND </a:t>
            </a:r>
          </a:p>
          <a:p>
            <a:pPr lvl="1"/>
            <a:endParaRPr lang="en-US" sz="2400" dirty="0" smtClean="0"/>
          </a:p>
          <a:p>
            <a:pPr lvl="1"/>
            <a:r>
              <a:rPr lang="en-US" sz="2400" dirty="0" smtClean="0"/>
              <a:t>after </a:t>
            </a:r>
            <a:r>
              <a:rPr lang="en-US" sz="2400" dirty="0"/>
              <a:t>we’ve established that this is the simplest, best resource on this subject </a:t>
            </a:r>
            <a:endParaRPr lang="en-US" sz="2400" dirty="0" smtClean="0"/>
          </a:p>
        </p:txBody>
      </p:sp>
    </p:spTree>
    <p:extLst>
      <p:ext uri="{BB962C8B-B14F-4D97-AF65-F5344CB8AC3E}">
        <p14:creationId xmlns="" xmlns:p14="http://schemas.microsoft.com/office/powerpoint/2010/main" val="31997936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Maintaining external content</a:t>
            </a:r>
            <a:endParaRPr lang="en-US" dirty="0"/>
          </a:p>
        </p:txBody>
      </p:sp>
      <p:sp>
        <p:nvSpPr>
          <p:cNvPr id="3" name="Content Placeholder 2"/>
          <p:cNvSpPr>
            <a:spLocks noGrp="1"/>
          </p:cNvSpPr>
          <p:nvPr>
            <p:ph idx="1"/>
          </p:nvPr>
        </p:nvSpPr>
        <p:spPr/>
        <p:txBody>
          <a:bodyPr/>
          <a:lstStyle/>
          <a:p>
            <a:endParaRPr lang="en-US" dirty="0" smtClean="0"/>
          </a:p>
          <a:p>
            <a:r>
              <a:rPr lang="en-US" sz="3600" dirty="0" smtClean="0"/>
              <a:t>Fix broken links: download Link Checker</a:t>
            </a:r>
            <a:r>
              <a:rPr lang="en-US" sz="3600" dirty="0"/>
              <a:t>: </a:t>
            </a:r>
            <a:r>
              <a:rPr lang="en-US" sz="3600" dirty="0">
                <a:hlinkClick r:id="rId3"/>
              </a:rPr>
              <a:t>http://wummel.github.io/linkchecker</a:t>
            </a:r>
            <a:r>
              <a:rPr lang="en-US" sz="3600" dirty="0" smtClean="0">
                <a:hlinkClick r:id="rId3"/>
              </a:rPr>
              <a:t>/</a:t>
            </a:r>
            <a:endParaRPr lang="en-US" sz="3600" dirty="0" smtClean="0"/>
          </a:p>
          <a:p>
            <a:endParaRPr lang="en-US" sz="3600" dirty="0" smtClean="0"/>
          </a:p>
          <a:p>
            <a:r>
              <a:rPr lang="en-US" sz="3600" dirty="0" smtClean="0"/>
              <a:t>Annual review of external content</a:t>
            </a:r>
            <a:endParaRPr lang="en-US" sz="3600" dirty="0"/>
          </a:p>
        </p:txBody>
      </p:sp>
    </p:spTree>
    <p:extLst>
      <p:ext uri="{BB962C8B-B14F-4D97-AF65-F5344CB8AC3E}">
        <p14:creationId xmlns="" xmlns:p14="http://schemas.microsoft.com/office/powerpoint/2010/main" val="855159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p:nvPr/>
        </p:nvSpPr>
        <p:spPr>
          <a:xfrm>
            <a:off x="228600" y="990600"/>
            <a:ext cx="5575300" cy="4953000"/>
          </a:xfrm>
          <a:prstGeom prst="rect">
            <a:avLst/>
          </a:prstGeom>
          <a:noFill/>
          <a:ln>
            <a:noFill/>
          </a:ln>
        </p:spPr>
        <p:txBody>
          <a:bodyPr lIns="91425" tIns="45700" rIns="91425" bIns="45700" anchor="ctr" anchorCtr="0">
            <a:noAutofit/>
          </a:bodyPr>
          <a:lstStyle/>
          <a:p>
            <a:pPr marL="0" marR="0" lvl="0" indent="0" algn="l" rtl="0">
              <a:lnSpc>
                <a:spcPct val="110000"/>
              </a:lnSpc>
              <a:spcBef>
                <a:spcPts val="3000"/>
              </a:spcBef>
              <a:buClr>
                <a:schemeClr val="dk1"/>
              </a:buClr>
              <a:buSzPct val="25000"/>
              <a:buFont typeface="Calibri"/>
              <a:buNone/>
            </a:pPr>
            <a:r>
              <a:rPr lang="en-US" sz="2000" b="0" i="0" u="none" strike="noStrike" cap="none" baseline="0" dirty="0">
                <a:solidFill>
                  <a:schemeClr val="dk1"/>
                </a:solidFill>
                <a:latin typeface="Calibri"/>
                <a:ea typeface="Calibri"/>
                <a:cs typeface="Calibri"/>
                <a:sym typeface="Calibri"/>
              </a:rPr>
              <a:t>Maximize/minimize control panel with the orange arrow.</a:t>
            </a:r>
          </a:p>
          <a:p>
            <a:pPr marL="0" marR="0" lvl="0" indent="0" algn="l" rtl="0">
              <a:lnSpc>
                <a:spcPct val="110000"/>
              </a:lnSpc>
              <a:spcBef>
                <a:spcPts val="3000"/>
              </a:spcBef>
              <a:buClr>
                <a:schemeClr val="dk1"/>
              </a:buClr>
              <a:buSzPct val="25000"/>
              <a:buFont typeface="Calibri"/>
              <a:buNone/>
            </a:pPr>
            <a:r>
              <a:rPr lang="en-US" sz="2000" b="0" i="0" u="none" strike="noStrike" cap="none" baseline="0" dirty="0">
                <a:solidFill>
                  <a:schemeClr val="dk1"/>
                </a:solidFill>
                <a:latin typeface="Calibri"/>
                <a:ea typeface="Calibri"/>
                <a:cs typeface="Calibri"/>
                <a:sym typeface="Calibri"/>
              </a:rPr>
              <a:t>VOIP users select </a:t>
            </a:r>
            <a:r>
              <a:rPr lang="en-US" sz="2000" b="0" i="0" u="none" strike="noStrike" cap="none" baseline="0" dirty="0" err="1">
                <a:solidFill>
                  <a:schemeClr val="dk1"/>
                </a:solidFill>
                <a:latin typeface="Calibri"/>
                <a:ea typeface="Calibri"/>
                <a:cs typeface="Calibri"/>
                <a:sym typeface="Calibri"/>
              </a:rPr>
              <a:t>Mic</a:t>
            </a:r>
            <a:r>
              <a:rPr lang="en-US" sz="2000" b="0" i="0" u="none" strike="noStrike" cap="none" baseline="0" dirty="0">
                <a:solidFill>
                  <a:schemeClr val="dk1"/>
                </a:solidFill>
                <a:latin typeface="Calibri"/>
                <a:ea typeface="Calibri"/>
                <a:cs typeface="Calibri"/>
                <a:sym typeface="Calibri"/>
              </a:rPr>
              <a:t> &amp; Speakers.</a:t>
            </a:r>
            <a:br>
              <a:rPr lang="en-US" sz="2000" b="0" i="0" u="none" strike="noStrike" cap="none" baseline="0" dirty="0">
                <a:solidFill>
                  <a:schemeClr val="dk1"/>
                </a:solidFill>
                <a:latin typeface="Calibri"/>
                <a:ea typeface="Calibri"/>
                <a:cs typeface="Calibri"/>
                <a:sym typeface="Calibri"/>
              </a:rPr>
            </a:br>
            <a:r>
              <a:rPr lang="en-US" sz="2000" b="0" i="0" u="none" strike="noStrike" cap="none" baseline="0" dirty="0">
                <a:solidFill>
                  <a:schemeClr val="dk1"/>
                </a:solidFill>
                <a:latin typeface="Calibri"/>
                <a:ea typeface="Calibri"/>
                <a:cs typeface="Calibri"/>
                <a:sym typeface="Calibri"/>
              </a:rPr>
              <a:t>Telephone users select Telephone, and then enter the audio pin. </a:t>
            </a:r>
          </a:p>
          <a:p>
            <a:pPr marL="0" marR="0" lvl="0" indent="0" algn="l" rtl="0">
              <a:lnSpc>
                <a:spcPct val="110000"/>
              </a:lnSpc>
              <a:spcBef>
                <a:spcPts val="3000"/>
              </a:spcBef>
              <a:buClr>
                <a:schemeClr val="dk1"/>
              </a:buClr>
              <a:buSzPct val="25000"/>
              <a:buFont typeface="Calibri"/>
              <a:buNone/>
            </a:pPr>
            <a:r>
              <a:rPr lang="en-US" sz="2000" b="0" i="0" u="none" strike="noStrike" cap="none" baseline="0" dirty="0">
                <a:solidFill>
                  <a:schemeClr val="dk1"/>
                </a:solidFill>
                <a:latin typeface="Calibri"/>
                <a:ea typeface="Calibri"/>
                <a:cs typeface="Calibri"/>
                <a:sym typeface="Calibri"/>
              </a:rPr>
              <a:t>Ask a question or tell us something in the Questions box. </a:t>
            </a:r>
          </a:p>
        </p:txBody>
      </p:sp>
      <p:pic>
        <p:nvPicPr>
          <p:cNvPr id="64" name="Shape 64"/>
          <p:cNvPicPr preferRelativeResize="0"/>
          <p:nvPr/>
        </p:nvPicPr>
        <p:blipFill>
          <a:blip r:embed="rId3" cstate="print"/>
          <a:stretch>
            <a:fillRect/>
          </a:stretch>
        </p:blipFill>
        <p:spPr>
          <a:xfrm>
            <a:off x="5722937" y="1219200"/>
            <a:ext cx="3268661" cy="4773612"/>
          </a:xfrm>
          <a:prstGeom prst="rect">
            <a:avLst/>
          </a:prstGeom>
        </p:spPr>
      </p:pic>
      <p:sp>
        <p:nvSpPr>
          <p:cNvPr id="65" name="Shape 65"/>
          <p:cNvSpPr txBox="1"/>
          <p:nvPr/>
        </p:nvSpPr>
        <p:spPr>
          <a:xfrm>
            <a:off x="533400" y="152400"/>
            <a:ext cx="8153399" cy="584200"/>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3200" b="1" i="0" u="none" strike="noStrike" cap="none" baseline="0" dirty="0">
                <a:solidFill>
                  <a:schemeClr val="dk1"/>
                </a:solidFill>
                <a:latin typeface="Calibri"/>
                <a:ea typeface="Calibri"/>
                <a:cs typeface="Calibri"/>
                <a:sym typeface="Calibri"/>
              </a:rPr>
              <a:t>A few logistics before we start…</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When do we create new content?</a:t>
            </a:r>
            <a:endParaRPr lang="en-US" dirty="0"/>
          </a:p>
        </p:txBody>
      </p:sp>
      <p:sp>
        <p:nvSpPr>
          <p:cNvPr id="3" name="Content Placeholder 2"/>
          <p:cNvSpPr>
            <a:spLocks noGrp="1"/>
          </p:cNvSpPr>
          <p:nvPr>
            <p:ph idx="1"/>
          </p:nvPr>
        </p:nvSpPr>
        <p:spPr/>
        <p:txBody>
          <a:bodyPr>
            <a:normAutofit/>
          </a:bodyPr>
          <a:lstStyle/>
          <a:p>
            <a:pPr lvl="1"/>
            <a:r>
              <a:rPr lang="en-US" sz="2800" dirty="0" smtClean="0"/>
              <a:t>By </a:t>
            </a:r>
            <a:r>
              <a:rPr lang="en-US" sz="2800" dirty="0"/>
              <a:t>request OR </a:t>
            </a:r>
          </a:p>
          <a:p>
            <a:pPr lvl="1"/>
            <a:r>
              <a:rPr lang="en-US" sz="2800" dirty="0"/>
              <a:t>upon review of existing resources OR </a:t>
            </a:r>
          </a:p>
          <a:p>
            <a:pPr lvl="1"/>
            <a:r>
              <a:rPr lang="en-US" sz="2800" dirty="0"/>
              <a:t>in response to new legal development </a:t>
            </a:r>
            <a:r>
              <a:rPr lang="en-US" sz="2800" dirty="0" smtClean="0"/>
              <a:t>AND</a:t>
            </a:r>
            <a:endParaRPr lang="en-US" sz="2800" dirty="0"/>
          </a:p>
          <a:p>
            <a:pPr lvl="1"/>
            <a:r>
              <a:rPr lang="en-US" sz="2800" dirty="0"/>
              <a:t>when </a:t>
            </a:r>
            <a:r>
              <a:rPr lang="en-US" sz="2800" dirty="0" smtClean="0"/>
              <a:t>it </a:t>
            </a:r>
            <a:r>
              <a:rPr lang="en-US" sz="2800" dirty="0"/>
              <a:t>is a priority matter OR reaching priority audience OR consistent </a:t>
            </a:r>
            <a:r>
              <a:rPr lang="en-US" sz="2800" dirty="0" smtClean="0"/>
              <a:t>with Strategic Plan</a:t>
            </a:r>
            <a:endParaRPr lang="en-US" sz="2800" dirty="0"/>
          </a:p>
          <a:p>
            <a:endParaRPr lang="en-US" dirty="0"/>
          </a:p>
        </p:txBody>
      </p:sp>
    </p:spTree>
    <p:extLst>
      <p:ext uri="{BB962C8B-B14F-4D97-AF65-F5344CB8AC3E}">
        <p14:creationId xmlns="" xmlns:p14="http://schemas.microsoft.com/office/powerpoint/2010/main" val="20206517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600" dirty="0" smtClean="0"/>
              <a:t>How do we make resources readable?</a:t>
            </a:r>
            <a:endParaRPr lang="en-US" sz="3600" dirty="0"/>
          </a:p>
        </p:txBody>
      </p:sp>
      <p:sp>
        <p:nvSpPr>
          <p:cNvPr id="3" name="Content Placeholder 2"/>
          <p:cNvSpPr>
            <a:spLocks noGrp="1"/>
          </p:cNvSpPr>
          <p:nvPr>
            <p:ph idx="1"/>
          </p:nvPr>
        </p:nvSpPr>
        <p:spPr>
          <a:xfrm>
            <a:off x="228601" y="1295400"/>
            <a:ext cx="4876800" cy="4525963"/>
          </a:xfrm>
        </p:spPr>
        <p:txBody>
          <a:bodyPr>
            <a:normAutofit fontScale="92500" lnSpcReduction="10000"/>
          </a:bodyPr>
          <a:lstStyle/>
          <a:p>
            <a:pPr lvl="0"/>
            <a:r>
              <a:rPr lang="en-US" b="1" dirty="0" smtClean="0"/>
              <a:t>Readability</a:t>
            </a:r>
          </a:p>
          <a:p>
            <a:pPr lvl="1"/>
            <a:r>
              <a:rPr lang="en-US" dirty="0" smtClean="0"/>
              <a:t>Use of </a:t>
            </a:r>
            <a:r>
              <a:rPr lang="en-US" dirty="0" smtClean="0">
                <a:hlinkClick r:id="rId2"/>
              </a:rPr>
              <a:t>Plain Language guidelines</a:t>
            </a:r>
            <a:endParaRPr lang="en-US" dirty="0" smtClean="0"/>
          </a:p>
          <a:p>
            <a:pPr lvl="1"/>
            <a:r>
              <a:rPr lang="en-US" dirty="0" smtClean="0"/>
              <a:t>HTML - </a:t>
            </a:r>
            <a:r>
              <a:rPr lang="en-US" dirty="0" smtClean="0">
                <a:hlinkClick r:id="rId3"/>
              </a:rPr>
              <a:t>Q </a:t>
            </a:r>
            <a:r>
              <a:rPr lang="en-US" dirty="0">
                <a:hlinkClick r:id="rId3"/>
              </a:rPr>
              <a:t>&amp; A format</a:t>
            </a:r>
            <a:r>
              <a:rPr lang="en-US" u="sng" dirty="0">
                <a:hlinkClick r:id="rId3"/>
              </a:rPr>
              <a:t> </a:t>
            </a:r>
            <a:r>
              <a:rPr lang="en-US" dirty="0"/>
              <a:t>with questions </a:t>
            </a:r>
            <a:r>
              <a:rPr lang="en-US" dirty="0" smtClean="0"/>
              <a:t>listed </a:t>
            </a:r>
            <a:r>
              <a:rPr lang="en-US" dirty="0"/>
              <a:t>above content with jump links to answers </a:t>
            </a:r>
            <a:endParaRPr lang="en-US" dirty="0" smtClean="0"/>
          </a:p>
          <a:p>
            <a:pPr lvl="1"/>
            <a:r>
              <a:rPr lang="en-US" dirty="0" smtClean="0"/>
              <a:t>Pdfs are formatted in 2 column format with lots of white space and short, bulleted paragraphs</a:t>
            </a:r>
            <a:endParaRPr lang="en-US" dirty="0"/>
          </a:p>
          <a:p>
            <a:endParaRPr lang="en-US" dirty="0"/>
          </a:p>
        </p:txBody>
      </p:sp>
      <p:pic>
        <p:nvPicPr>
          <p:cNvPr id="5" name="Picture 4"/>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953000" y="2819400"/>
            <a:ext cx="4191000" cy="3810000"/>
          </a:xfrm>
          <a:prstGeom prst="rect">
            <a:avLst/>
          </a:prstGeom>
        </p:spPr>
      </p:pic>
    </p:spTree>
    <p:extLst>
      <p:ext uri="{BB962C8B-B14F-4D97-AF65-F5344CB8AC3E}">
        <p14:creationId xmlns="" xmlns:p14="http://schemas.microsoft.com/office/powerpoint/2010/main" val="3721462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How do we make our resources accessible?</a:t>
            </a:r>
            <a:endParaRPr lang="en-US" sz="3200" dirty="0"/>
          </a:p>
        </p:txBody>
      </p:sp>
      <p:sp>
        <p:nvSpPr>
          <p:cNvPr id="3" name="Content Placeholder 2"/>
          <p:cNvSpPr>
            <a:spLocks noGrp="1"/>
          </p:cNvSpPr>
          <p:nvPr>
            <p:ph idx="1"/>
          </p:nvPr>
        </p:nvSpPr>
        <p:spPr/>
        <p:txBody>
          <a:bodyPr/>
          <a:lstStyle/>
          <a:p>
            <a:pPr marL="342900" lvl="1">
              <a:buClr>
                <a:schemeClr val="accent1"/>
              </a:buClr>
            </a:pPr>
            <a:endParaRPr lang="en-US" dirty="0" smtClean="0"/>
          </a:p>
          <a:p>
            <a:endParaRPr lang="en-US" dirty="0"/>
          </a:p>
        </p:txBody>
      </p:sp>
      <p:sp>
        <p:nvSpPr>
          <p:cNvPr id="10" name="TextBox 9"/>
          <p:cNvSpPr txBox="1"/>
          <p:nvPr/>
        </p:nvSpPr>
        <p:spPr>
          <a:xfrm>
            <a:off x="228600" y="1524000"/>
            <a:ext cx="5486400" cy="3416320"/>
          </a:xfrm>
          <a:prstGeom prst="rect">
            <a:avLst/>
          </a:prstGeom>
          <a:noFill/>
        </p:spPr>
        <p:txBody>
          <a:bodyPr wrap="square" rtlCol="0">
            <a:spAutoFit/>
          </a:bodyPr>
          <a:lstStyle/>
          <a:p>
            <a:pPr marL="628650" lvl="1" indent="-285750">
              <a:buClr>
                <a:schemeClr val="accent1"/>
              </a:buClr>
              <a:buFont typeface="Arial" panose="020B0604020202020204" pitchFamily="34" charset="0"/>
              <a:buChar char="•"/>
            </a:pPr>
            <a:r>
              <a:rPr lang="en-US" sz="2400" dirty="0" smtClean="0"/>
              <a:t>Offer resources in both html and </a:t>
            </a:r>
            <a:r>
              <a:rPr lang="en-US" sz="2400" dirty="0" err="1" smtClean="0"/>
              <a:t>pdf</a:t>
            </a:r>
            <a:endParaRPr lang="en-US" sz="2400" dirty="0" smtClean="0"/>
          </a:p>
          <a:p>
            <a:pPr marL="628650" lvl="1" indent="-285750">
              <a:buClr>
                <a:schemeClr val="accent1"/>
              </a:buClr>
              <a:buFont typeface="Arial" panose="020B0604020202020204" pitchFamily="34" charset="0"/>
              <a:buChar char="•"/>
            </a:pPr>
            <a:endParaRPr lang="en-US" sz="2400" dirty="0" smtClean="0"/>
          </a:p>
          <a:p>
            <a:pPr marL="628650" lvl="1" indent="-285750">
              <a:buClr>
                <a:schemeClr val="accent1"/>
              </a:buClr>
              <a:buFont typeface="Arial" panose="020B0604020202020204" pitchFamily="34" charset="0"/>
              <a:buChar char="•"/>
            </a:pPr>
            <a:r>
              <a:rPr lang="en-US" sz="2400" dirty="0" smtClean="0"/>
              <a:t>Follow html </a:t>
            </a:r>
            <a:r>
              <a:rPr lang="en-US" sz="2400" dirty="0" smtClean="0">
                <a:hlinkClick r:id="rId3"/>
              </a:rPr>
              <a:t>accessibility </a:t>
            </a:r>
            <a:r>
              <a:rPr lang="en-US" sz="2400" dirty="0">
                <a:hlinkClick r:id="rId3"/>
              </a:rPr>
              <a:t>guidelines</a:t>
            </a:r>
            <a:endParaRPr lang="en-US" sz="2400" dirty="0"/>
          </a:p>
          <a:p>
            <a:pPr marL="628650" lvl="1" indent="-285750">
              <a:buClr>
                <a:schemeClr val="accent1"/>
              </a:buClr>
              <a:buFont typeface="Arial" panose="020B0604020202020204" pitchFamily="34" charset="0"/>
              <a:buChar char="•"/>
            </a:pPr>
            <a:endParaRPr lang="en-US" sz="2400" dirty="0" smtClean="0"/>
          </a:p>
          <a:p>
            <a:pPr marL="628650" lvl="1" indent="-285750">
              <a:buClr>
                <a:schemeClr val="accent1"/>
              </a:buClr>
              <a:buFont typeface="Arial" panose="020B0604020202020204" pitchFamily="34" charset="0"/>
              <a:buChar char="•"/>
            </a:pPr>
            <a:r>
              <a:rPr lang="en-US" sz="2400" dirty="0" smtClean="0"/>
              <a:t>Use </a:t>
            </a:r>
            <a:r>
              <a:rPr lang="en-US" sz="2400" dirty="0"/>
              <a:t>Dreamweaver to easily create html versions of your </a:t>
            </a:r>
            <a:r>
              <a:rPr lang="en-US" sz="2400" dirty="0" smtClean="0"/>
              <a:t>resources</a:t>
            </a:r>
          </a:p>
          <a:p>
            <a:pPr marL="628650" lvl="1" indent="-285750">
              <a:buClr>
                <a:schemeClr val="accent1"/>
              </a:buClr>
              <a:buFont typeface="Arial" panose="020B0604020202020204" pitchFamily="34" charset="0"/>
              <a:buChar char="•"/>
            </a:pPr>
            <a:endParaRPr lang="en-US" sz="2400" dirty="0" smtClean="0"/>
          </a:p>
          <a:p>
            <a:pPr marL="628650" lvl="1" indent="-285750">
              <a:buClr>
                <a:schemeClr val="accent1"/>
              </a:buClr>
              <a:buFont typeface="Arial" panose="020B0604020202020204" pitchFamily="34" charset="0"/>
              <a:buChar char="•"/>
            </a:pPr>
            <a:r>
              <a:rPr lang="en-US" sz="2400" dirty="0" smtClean="0"/>
              <a:t>Make sure pdfs </a:t>
            </a:r>
            <a:r>
              <a:rPr lang="en-US" sz="2400" dirty="0">
                <a:hlinkClick r:id="rId4"/>
              </a:rPr>
              <a:t>created with tags</a:t>
            </a:r>
            <a:endParaRPr lang="en-US" sz="2400" dirty="0"/>
          </a:p>
          <a:p>
            <a:pPr marL="628650" lvl="1" indent="-285750">
              <a:buClr>
                <a:schemeClr val="accent1"/>
              </a:buClr>
              <a:buFont typeface="Arial" panose="020B0604020202020204" pitchFamily="34" charset="0"/>
              <a:buChar char="•"/>
            </a:pPr>
            <a:endParaRPr lang="en-US" sz="2400" dirty="0"/>
          </a:p>
        </p:txBody>
      </p:sp>
      <p:pic>
        <p:nvPicPr>
          <p:cNvPr id="11" name="Picture 10"/>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410200" y="3276600"/>
            <a:ext cx="3409448" cy="3395999"/>
          </a:xfrm>
          <a:prstGeom prst="rect">
            <a:avLst/>
          </a:prstGeom>
        </p:spPr>
      </p:pic>
    </p:spTree>
    <p:extLst>
      <p:ext uri="{BB962C8B-B14F-4D97-AF65-F5344CB8AC3E}">
        <p14:creationId xmlns="" xmlns:p14="http://schemas.microsoft.com/office/powerpoint/2010/main" val="6539663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rcRect t="16375"/>
          <a:stretch>
            <a:fillRect/>
          </a:stretch>
        </p:blipFill>
        <p:spPr>
          <a:xfrm>
            <a:off x="4495151" y="5105400"/>
            <a:ext cx="4648849" cy="1752600"/>
          </a:xfrm>
          <a:prstGeom prst="rect">
            <a:avLst/>
          </a:prstGeom>
        </p:spPr>
      </p:pic>
      <p:sp>
        <p:nvSpPr>
          <p:cNvPr id="2" name="Title 1"/>
          <p:cNvSpPr>
            <a:spLocks noGrp="1"/>
          </p:cNvSpPr>
          <p:nvPr>
            <p:ph type="title"/>
          </p:nvPr>
        </p:nvSpPr>
        <p:spPr>
          <a:xfrm>
            <a:off x="457200" y="0"/>
            <a:ext cx="8229600" cy="1143000"/>
          </a:xfrm>
        </p:spPr>
        <p:txBody>
          <a:bodyPr/>
          <a:lstStyle/>
          <a:p>
            <a:r>
              <a:rPr lang="en-US" dirty="0" smtClean="0"/>
              <a:t>Resource page set-up</a:t>
            </a:r>
            <a:endParaRPr lang="en-US" dirty="0"/>
          </a:p>
        </p:txBody>
      </p:sp>
      <p:sp>
        <p:nvSpPr>
          <p:cNvPr id="3" name="Content Placeholder 2"/>
          <p:cNvSpPr>
            <a:spLocks noGrp="1"/>
          </p:cNvSpPr>
          <p:nvPr>
            <p:ph idx="1"/>
          </p:nvPr>
        </p:nvSpPr>
        <p:spPr>
          <a:xfrm>
            <a:off x="228600" y="1600200"/>
            <a:ext cx="4419600" cy="4525963"/>
          </a:xfrm>
        </p:spPr>
        <p:txBody>
          <a:bodyPr/>
          <a:lstStyle/>
          <a:p>
            <a:r>
              <a:rPr lang="en-US" dirty="0" smtClean="0">
                <a:hlinkClick r:id="rId4"/>
              </a:rPr>
              <a:t>Example Resource Page</a:t>
            </a:r>
            <a:endParaRPr lang="en-US" dirty="0"/>
          </a:p>
        </p:txBody>
      </p:sp>
      <p:sp>
        <p:nvSpPr>
          <p:cNvPr id="4" name="TextBox 3"/>
          <p:cNvSpPr txBox="1"/>
          <p:nvPr/>
        </p:nvSpPr>
        <p:spPr>
          <a:xfrm>
            <a:off x="914400" y="2514600"/>
            <a:ext cx="3048000" cy="1631216"/>
          </a:xfrm>
          <a:prstGeom prst="rect">
            <a:avLst/>
          </a:prstGeom>
          <a:noFill/>
        </p:spPr>
        <p:txBody>
          <a:bodyPr wrap="square" rtlCol="0">
            <a:spAutoFit/>
          </a:bodyPr>
          <a:lstStyle/>
          <a:p>
            <a:r>
              <a:rPr lang="en-US" sz="2000" dirty="0"/>
              <a:t>Consistently order resource </a:t>
            </a:r>
            <a:r>
              <a:rPr lang="en-US" sz="2000" dirty="0" smtClean="0"/>
              <a:t>modules:</a:t>
            </a:r>
            <a:endParaRPr lang="en-US" sz="2000" dirty="0"/>
          </a:p>
          <a:p>
            <a:pPr marL="868680" lvl="1" indent="-457200">
              <a:buFont typeface="+mj-lt"/>
              <a:buAutoNum type="arabicPeriod"/>
            </a:pPr>
            <a:r>
              <a:rPr lang="en-US" sz="2000" dirty="0"/>
              <a:t>Pdf attachment</a:t>
            </a:r>
          </a:p>
          <a:p>
            <a:pPr marL="868680" lvl="1" indent="-457200">
              <a:buFont typeface="+mj-lt"/>
              <a:buAutoNum type="arabicPeriod"/>
            </a:pPr>
            <a:r>
              <a:rPr lang="en-US" sz="2000" dirty="0"/>
              <a:t>Html</a:t>
            </a:r>
          </a:p>
          <a:p>
            <a:pPr marL="868680" lvl="1" indent="-457200">
              <a:buFont typeface="+mj-lt"/>
              <a:buAutoNum type="arabicPeriod"/>
            </a:pPr>
            <a:r>
              <a:rPr lang="en-US" sz="2000" dirty="0"/>
              <a:t>Related Resources</a:t>
            </a:r>
          </a:p>
        </p:txBody>
      </p:sp>
      <p:pic>
        <p:nvPicPr>
          <p:cNvPr id="6" name="Picture 5"/>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724400" y="1066800"/>
            <a:ext cx="4163006" cy="3410426"/>
          </a:xfrm>
          <a:prstGeom prst="rect">
            <a:avLst/>
          </a:prstGeom>
        </p:spPr>
      </p:pic>
    </p:spTree>
    <p:extLst>
      <p:ext uri="{BB962C8B-B14F-4D97-AF65-F5344CB8AC3E}">
        <p14:creationId xmlns="" xmlns:p14="http://schemas.microsoft.com/office/powerpoint/2010/main" val="4980685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Contact:  </a:t>
            </a:r>
            <a:endParaRPr lang="en-US" dirty="0"/>
          </a:p>
        </p:txBody>
      </p:sp>
      <p:sp>
        <p:nvSpPr>
          <p:cNvPr id="7" name="Title 1"/>
          <p:cNvSpPr txBox="1">
            <a:spLocks/>
          </p:cNvSpPr>
          <p:nvPr/>
        </p:nvSpPr>
        <p:spPr>
          <a:xfrm>
            <a:off x="533400" y="2362200"/>
            <a:ext cx="8229600" cy="205740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sz="2800" dirty="0" smtClean="0"/>
              <a:t>Danielle Rebar</a:t>
            </a:r>
          </a:p>
          <a:p>
            <a:r>
              <a:rPr lang="en-US" sz="2800" dirty="0" smtClean="0"/>
              <a:t>Web Site/Publications Manager, </a:t>
            </a:r>
          </a:p>
          <a:p>
            <a:r>
              <a:rPr lang="en-US" sz="2800" dirty="0" smtClean="0"/>
              <a:t>Northwest Justice Project</a:t>
            </a:r>
          </a:p>
          <a:p>
            <a:r>
              <a:rPr lang="en-US" sz="2800" dirty="0" smtClean="0">
                <a:hlinkClick r:id="rId2"/>
              </a:rPr>
              <a:t>DanielleR@NWJustice.org</a:t>
            </a:r>
            <a:endParaRPr lang="en-US" sz="2800" dirty="0"/>
          </a:p>
        </p:txBody>
      </p:sp>
      <p:pic>
        <p:nvPicPr>
          <p:cNvPr id="4" name="Picture 3" descr="NJP 193x300.jpg"/>
          <p:cNvPicPr>
            <a:picLocks noChangeAspect="1"/>
          </p:cNvPicPr>
          <p:nvPr/>
        </p:nvPicPr>
        <p:blipFill>
          <a:blip r:embed="rId3" cstate="print"/>
          <a:stretch>
            <a:fillRect/>
          </a:stretch>
        </p:blipFill>
        <p:spPr>
          <a:xfrm>
            <a:off x="6096000" y="1981200"/>
            <a:ext cx="2286000" cy="3553368"/>
          </a:xfrm>
          <a:prstGeom prst="rect">
            <a:avLst/>
          </a:prstGeom>
        </p:spPr>
      </p:pic>
    </p:spTree>
    <p:extLst>
      <p:ext uri="{BB962C8B-B14F-4D97-AF65-F5344CB8AC3E}">
        <p14:creationId xmlns="" xmlns:p14="http://schemas.microsoft.com/office/powerpoint/2010/main" val="21007081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419600"/>
            <a:ext cx="7772400" cy="1362075"/>
          </a:xfrm>
        </p:spPr>
        <p:txBody>
          <a:bodyPr>
            <a:normAutofit fontScale="90000"/>
          </a:bodyPr>
          <a:lstStyle/>
          <a:p>
            <a:r>
              <a:rPr lang="en-US" dirty="0" smtClean="0"/>
              <a:t>Organization Profiles </a:t>
            </a:r>
            <a:br>
              <a:rPr lang="en-US" dirty="0" smtClean="0"/>
            </a:br>
            <a:r>
              <a:rPr lang="en-US" b="0" i="1" dirty="0" smtClean="0"/>
              <a:t>Connecting LawHelp Users with Programs and Agencies</a:t>
            </a:r>
            <a:endParaRPr lang="en-US" b="0" i="1" dirty="0"/>
          </a:p>
        </p:txBody>
      </p:sp>
      <p:sp>
        <p:nvSpPr>
          <p:cNvPr id="3" name="Text Placeholder 2"/>
          <p:cNvSpPr>
            <a:spLocks noGrp="1"/>
          </p:cNvSpPr>
          <p:nvPr>
            <p:ph type="body" idx="1"/>
          </p:nvPr>
        </p:nvSpPr>
        <p:spPr>
          <a:xfrm>
            <a:off x="152400" y="2971800"/>
            <a:ext cx="7772400" cy="1500187"/>
          </a:xfrm>
        </p:spPr>
        <p:txBody>
          <a:bodyPr/>
          <a:lstStyle/>
          <a:p>
            <a:r>
              <a:rPr lang="en-US" dirty="0" smtClean="0"/>
              <a:t>Mary Rea, Communications Coordinator, Legal Services State Support</a:t>
            </a:r>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086600" y="4648200"/>
            <a:ext cx="2057400" cy="22098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09800" y="2514600"/>
            <a:ext cx="5791200" cy="3962399"/>
          </a:xfrm>
        </p:spPr>
        <p:txBody>
          <a:bodyPr>
            <a:normAutofit fontScale="70000" lnSpcReduction="20000"/>
          </a:bodyPr>
          <a:lstStyle/>
          <a:p>
            <a:pPr marL="109728" indent="0">
              <a:buNone/>
            </a:pPr>
            <a:r>
              <a:rPr lang="en-US" b="1" dirty="0" smtClean="0">
                <a:hlinkClick r:id="rId2"/>
              </a:rPr>
              <a:t/>
            </a:r>
            <a:br>
              <a:rPr lang="en-US" b="1" dirty="0" smtClean="0">
                <a:hlinkClick r:id="rId2"/>
              </a:rPr>
            </a:br>
            <a:r>
              <a:rPr lang="en-US" b="1" dirty="0" smtClean="0">
                <a:hlinkClick r:id="rId2"/>
              </a:rPr>
              <a:t>Find </a:t>
            </a:r>
            <a:r>
              <a:rPr lang="en-US" b="1" dirty="0">
                <a:hlinkClick r:id="rId2"/>
              </a:rPr>
              <a:t>Legal Help (14)</a:t>
            </a:r>
            <a:r>
              <a:rPr lang="en-US" b="1" dirty="0"/>
              <a:t> </a:t>
            </a:r>
            <a:r>
              <a:rPr lang="en-US" b="1" dirty="0" smtClean="0"/>
              <a:t>(Channel)</a:t>
            </a:r>
            <a:endParaRPr lang="en-US" b="1" dirty="0"/>
          </a:p>
          <a:p>
            <a:pPr marL="109728" indent="0">
              <a:buNone/>
            </a:pPr>
            <a:r>
              <a:rPr lang="en-US" dirty="0" smtClean="0"/>
              <a:t>   (</a:t>
            </a:r>
            <a:r>
              <a:rPr lang="en-US" dirty="0"/>
              <a:t>Categories) </a:t>
            </a:r>
            <a:endParaRPr lang="en-US" dirty="0" smtClean="0"/>
          </a:p>
          <a:p>
            <a:r>
              <a:rPr lang="en-US" dirty="0" smtClean="0">
                <a:hlinkClick r:id="rId3"/>
              </a:rPr>
              <a:t>Legal </a:t>
            </a:r>
            <a:r>
              <a:rPr lang="en-US" dirty="0">
                <a:hlinkClick r:id="rId3"/>
              </a:rPr>
              <a:t>Aid Offices (5)</a:t>
            </a:r>
            <a:endParaRPr lang="en-US" dirty="0"/>
          </a:p>
          <a:p>
            <a:r>
              <a:rPr lang="en-US" dirty="0">
                <a:hlinkClick r:id="rId4"/>
              </a:rPr>
              <a:t>Court Self-Help Centers / Law Libraries (3)</a:t>
            </a:r>
            <a:endParaRPr lang="en-US" dirty="0"/>
          </a:p>
          <a:p>
            <a:r>
              <a:rPr lang="en-US" dirty="0">
                <a:hlinkClick r:id="rId5"/>
              </a:rPr>
              <a:t>Legal Clinics (3)</a:t>
            </a:r>
            <a:endParaRPr lang="en-US" dirty="0"/>
          </a:p>
          <a:p>
            <a:r>
              <a:rPr lang="en-US" dirty="0">
                <a:hlinkClick r:id="rId6"/>
              </a:rPr>
              <a:t>Mediation and Dispute Resolution (1)</a:t>
            </a:r>
            <a:endParaRPr lang="en-US" dirty="0"/>
          </a:p>
          <a:p>
            <a:r>
              <a:rPr lang="en-US" dirty="0">
                <a:hlinkClick r:id="rId7"/>
              </a:rPr>
              <a:t>Private Attorneys (2)</a:t>
            </a:r>
            <a:endParaRPr lang="en-US" dirty="0"/>
          </a:p>
          <a:p>
            <a:pPr marL="109728" indent="0">
              <a:spcBef>
                <a:spcPts val="844"/>
              </a:spcBef>
              <a:buNone/>
            </a:pPr>
            <a:r>
              <a:rPr lang="en-US" dirty="0" smtClean="0"/>
              <a:t/>
            </a:r>
            <a:br>
              <a:rPr lang="en-US" dirty="0" smtClean="0"/>
            </a:br>
            <a:endParaRPr lang="en-US" dirty="0"/>
          </a:p>
          <a:p>
            <a:endParaRPr lang="en-US" dirty="0"/>
          </a:p>
        </p:txBody>
      </p:sp>
      <p:pic>
        <p:nvPicPr>
          <p:cNvPr id="1026" name="Picture 2"/>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371600" y="990600"/>
            <a:ext cx="6724650" cy="1584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8798277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l="24798" t="12903" r="25605" b="6452"/>
          <a:stretch>
            <a:fillRect/>
          </a:stretch>
        </p:blipFill>
        <p:spPr bwMode="auto">
          <a:xfrm>
            <a:off x="1524000" y="990600"/>
            <a:ext cx="6248400" cy="5715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0206517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t="13115" r="28950" b="33607"/>
          <a:stretch>
            <a:fillRect/>
          </a:stretch>
        </p:blipFill>
        <p:spPr bwMode="auto">
          <a:xfrm>
            <a:off x="0" y="1295400"/>
            <a:ext cx="9144000" cy="4953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8640119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371601"/>
            <a:ext cx="4191000" cy="4724400"/>
          </a:xfrm>
        </p:spPr>
        <p:txBody>
          <a:bodyPr>
            <a:normAutofit fontScale="62500" lnSpcReduction="20000"/>
          </a:bodyPr>
          <a:lstStyle/>
          <a:p>
            <a:pPr marL="109728" indent="0">
              <a:buNone/>
            </a:pPr>
            <a:r>
              <a:rPr lang="en-US" b="1" dirty="0" smtClean="0">
                <a:hlinkClick r:id="rId2"/>
              </a:rPr>
              <a:t/>
            </a:r>
            <a:br>
              <a:rPr lang="en-US" b="1" dirty="0" smtClean="0">
                <a:hlinkClick r:id="rId2"/>
              </a:rPr>
            </a:br>
            <a:r>
              <a:rPr lang="en-US" b="1" dirty="0" smtClean="0">
                <a:hlinkClick r:id="rId2"/>
              </a:rPr>
              <a:t>Find </a:t>
            </a:r>
            <a:r>
              <a:rPr lang="en-US" b="1" dirty="0">
                <a:hlinkClick r:id="rId2"/>
              </a:rPr>
              <a:t>Legal Help (14)</a:t>
            </a:r>
            <a:r>
              <a:rPr lang="en-US" b="1" dirty="0"/>
              <a:t> </a:t>
            </a:r>
            <a:r>
              <a:rPr lang="en-US" b="1" dirty="0" smtClean="0"/>
              <a:t>(Channel)</a:t>
            </a:r>
            <a:br>
              <a:rPr lang="en-US" b="1" dirty="0" smtClean="0"/>
            </a:br>
            <a:endParaRPr lang="en-US" b="1" dirty="0"/>
          </a:p>
          <a:p>
            <a:pPr marL="109728" indent="0">
              <a:buNone/>
            </a:pPr>
            <a:r>
              <a:rPr lang="en-US" dirty="0" smtClean="0"/>
              <a:t>   (</a:t>
            </a:r>
            <a:r>
              <a:rPr lang="en-US" dirty="0"/>
              <a:t>Categories) </a:t>
            </a:r>
            <a:endParaRPr lang="en-US" dirty="0" smtClean="0"/>
          </a:p>
          <a:p>
            <a:r>
              <a:rPr lang="en-US" dirty="0" smtClean="0">
                <a:hlinkClick r:id="rId3"/>
              </a:rPr>
              <a:t>Legal </a:t>
            </a:r>
            <a:r>
              <a:rPr lang="en-US" dirty="0">
                <a:hlinkClick r:id="rId3"/>
              </a:rPr>
              <a:t>Aid Offices (5</a:t>
            </a:r>
            <a:r>
              <a:rPr lang="en-US" dirty="0" smtClean="0">
                <a:hlinkClick r:id="rId3"/>
              </a:rPr>
              <a:t>)</a:t>
            </a:r>
            <a:r>
              <a:rPr lang="en-US" dirty="0" smtClean="0"/>
              <a:t/>
            </a:r>
            <a:br>
              <a:rPr lang="en-US" dirty="0" smtClean="0"/>
            </a:br>
            <a:endParaRPr lang="en-US" dirty="0"/>
          </a:p>
          <a:p>
            <a:r>
              <a:rPr lang="en-US" dirty="0">
                <a:hlinkClick r:id="rId4"/>
              </a:rPr>
              <a:t>Court Self-Help Centers / Law Libraries (3</a:t>
            </a:r>
            <a:r>
              <a:rPr lang="en-US" dirty="0" smtClean="0">
                <a:hlinkClick r:id="rId4"/>
              </a:rPr>
              <a:t>)</a:t>
            </a:r>
            <a:r>
              <a:rPr lang="en-US" dirty="0" smtClean="0"/>
              <a:t/>
            </a:r>
            <a:br>
              <a:rPr lang="en-US" dirty="0" smtClean="0"/>
            </a:br>
            <a:endParaRPr lang="en-US" dirty="0"/>
          </a:p>
          <a:p>
            <a:r>
              <a:rPr lang="en-US" dirty="0">
                <a:hlinkClick r:id="rId5"/>
              </a:rPr>
              <a:t>Legal Clinics (3</a:t>
            </a:r>
            <a:r>
              <a:rPr lang="en-US" dirty="0" smtClean="0">
                <a:hlinkClick r:id="rId5"/>
              </a:rPr>
              <a:t>)</a:t>
            </a:r>
            <a:r>
              <a:rPr lang="en-US" dirty="0" smtClean="0"/>
              <a:t/>
            </a:r>
            <a:br>
              <a:rPr lang="en-US" dirty="0" smtClean="0"/>
            </a:br>
            <a:endParaRPr lang="en-US" dirty="0"/>
          </a:p>
          <a:p>
            <a:r>
              <a:rPr lang="en-US" dirty="0">
                <a:hlinkClick r:id="rId6"/>
              </a:rPr>
              <a:t>Mediation and Dispute Resolution (1</a:t>
            </a:r>
            <a:r>
              <a:rPr lang="en-US" dirty="0" smtClean="0">
                <a:hlinkClick r:id="rId6"/>
              </a:rPr>
              <a:t>)</a:t>
            </a:r>
            <a:r>
              <a:rPr lang="en-US" dirty="0" smtClean="0"/>
              <a:t/>
            </a:r>
            <a:br>
              <a:rPr lang="en-US" dirty="0" smtClean="0"/>
            </a:br>
            <a:endParaRPr lang="en-US" dirty="0"/>
          </a:p>
          <a:p>
            <a:r>
              <a:rPr lang="en-US" dirty="0">
                <a:hlinkClick r:id="rId7"/>
              </a:rPr>
              <a:t>Private Attorneys (2)</a:t>
            </a:r>
            <a:endParaRPr lang="en-US" dirty="0"/>
          </a:p>
          <a:p>
            <a:pPr marL="109728" indent="0">
              <a:spcBef>
                <a:spcPts val="844"/>
              </a:spcBef>
              <a:buNone/>
            </a:pPr>
            <a:r>
              <a:rPr lang="en-US" dirty="0" smtClean="0"/>
              <a:t/>
            </a:r>
            <a:br>
              <a:rPr lang="en-US" dirty="0" smtClean="0"/>
            </a:br>
            <a:endParaRPr lang="en-US" dirty="0"/>
          </a:p>
          <a:p>
            <a:endParaRPr lang="en-US" dirty="0"/>
          </a:p>
        </p:txBody>
      </p:sp>
      <p:sp>
        <p:nvSpPr>
          <p:cNvPr id="7" name="Title 1"/>
          <p:cNvSpPr>
            <a:spLocks noGrp="1"/>
          </p:cNvSpPr>
          <p:nvPr>
            <p:ph type="title"/>
          </p:nvPr>
        </p:nvSpPr>
        <p:spPr>
          <a:xfrm>
            <a:off x="457200" y="0"/>
            <a:ext cx="8229600" cy="990600"/>
          </a:xfrm>
        </p:spPr>
        <p:txBody>
          <a:bodyPr>
            <a:normAutofit fontScale="90000"/>
          </a:bodyPr>
          <a:lstStyle/>
          <a:p>
            <a:r>
              <a:rPr lang="en-US" dirty="0" smtClean="0"/>
              <a:t>Collaborations</a:t>
            </a:r>
            <a:br>
              <a:rPr lang="en-US" dirty="0" smtClean="0"/>
            </a:br>
            <a:r>
              <a:rPr lang="en-US" i="1" dirty="0" smtClean="0"/>
              <a:t>Who should be on LawHelpMN.org?  </a:t>
            </a:r>
            <a:endParaRPr lang="en-US" i="1" dirty="0"/>
          </a:p>
        </p:txBody>
      </p:sp>
      <p:sp>
        <p:nvSpPr>
          <p:cNvPr id="9" name="Content Placeholder 2"/>
          <p:cNvSpPr txBox="1">
            <a:spLocks/>
          </p:cNvSpPr>
          <p:nvPr/>
        </p:nvSpPr>
        <p:spPr>
          <a:xfrm>
            <a:off x="4784558" y="1447800"/>
            <a:ext cx="4191000" cy="47244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Font typeface="Wingdings 3"/>
              <a:buNone/>
            </a:pPr>
            <a:r>
              <a:rPr lang="en-US" b="1" dirty="0" smtClean="0">
                <a:hlinkClick r:id="rId2"/>
              </a:rPr>
              <a:t/>
            </a:r>
            <a:br>
              <a:rPr lang="en-US" b="1" dirty="0" smtClean="0">
                <a:hlinkClick r:id="rId2"/>
              </a:rPr>
            </a:br>
            <a:r>
              <a:rPr lang="en-US" dirty="0" smtClean="0"/>
              <a:t/>
            </a:r>
            <a:br>
              <a:rPr lang="en-US" dirty="0" smtClean="0"/>
            </a:br>
            <a:endParaRPr lang="en-US" dirty="0" smtClean="0"/>
          </a:p>
          <a:p>
            <a:endParaRPr lang="en-US" dirty="0"/>
          </a:p>
        </p:txBody>
      </p:sp>
      <p:sp>
        <p:nvSpPr>
          <p:cNvPr id="11" name="Content Placeholder 2"/>
          <p:cNvSpPr txBox="1">
            <a:spLocks/>
          </p:cNvSpPr>
          <p:nvPr/>
        </p:nvSpPr>
        <p:spPr>
          <a:xfrm>
            <a:off x="4784558" y="1447800"/>
            <a:ext cx="4191000" cy="4724400"/>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Any private firm offering reduced fee or sliding scale civil legal services</a:t>
            </a:r>
            <a:br>
              <a:rPr lang="en-US" dirty="0" smtClean="0"/>
            </a:br>
            <a:endParaRPr lang="en-US" dirty="0" smtClean="0"/>
          </a:p>
          <a:p>
            <a:r>
              <a:rPr lang="en-US" dirty="0" smtClean="0"/>
              <a:t>Any social </a:t>
            </a:r>
            <a:r>
              <a:rPr lang="en-US" dirty="0"/>
              <a:t>s</a:t>
            </a:r>
            <a:r>
              <a:rPr lang="en-US" dirty="0" smtClean="0"/>
              <a:t>ervice </a:t>
            </a:r>
            <a:r>
              <a:rPr lang="en-US" dirty="0"/>
              <a:t>a</a:t>
            </a:r>
            <a:r>
              <a:rPr lang="en-US" dirty="0" smtClean="0"/>
              <a:t>gency offering free legal advice clinic or services as one of its programs</a:t>
            </a:r>
            <a:br>
              <a:rPr lang="en-US" dirty="0" smtClean="0"/>
            </a:br>
            <a:endParaRPr lang="en-US" dirty="0" smtClean="0"/>
          </a:p>
          <a:p>
            <a:r>
              <a:rPr lang="en-US" dirty="0" smtClean="0"/>
              <a:t>Law Libraries </a:t>
            </a:r>
            <a:br>
              <a:rPr lang="en-US" dirty="0" smtClean="0"/>
            </a:br>
            <a:endParaRPr lang="en-US" dirty="0" smtClean="0"/>
          </a:p>
          <a:p>
            <a:endParaRPr lang="en-US" dirty="0"/>
          </a:p>
        </p:txBody>
      </p:sp>
    </p:spTree>
    <p:extLst>
      <p:ext uri="{BB962C8B-B14F-4D97-AF65-F5344CB8AC3E}">
        <p14:creationId xmlns="" xmlns:p14="http://schemas.microsoft.com/office/powerpoint/2010/main" val="3199793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p:nvPr/>
        </p:nvSpPr>
        <p:spPr>
          <a:xfrm>
            <a:off x="381000" y="3581400"/>
            <a:ext cx="8229600" cy="2438399"/>
          </a:xfrm>
          <a:prstGeom prst="rect">
            <a:avLst/>
          </a:prstGeom>
          <a:noFill/>
          <a:ln>
            <a:noFill/>
          </a:ln>
        </p:spPr>
        <p:txBody>
          <a:bodyPr lIns="91425" tIns="45700" rIns="91425" bIns="45700" anchor="ctr" anchorCtr="0">
            <a:noAutofit/>
          </a:bodyPr>
          <a:lstStyle/>
          <a:p>
            <a:pPr marL="3175" marR="0" lvl="0" indent="327025" rtl="0">
              <a:lnSpc>
                <a:spcPct val="110000"/>
              </a:lnSpc>
              <a:spcBef>
                <a:spcPts val="3000"/>
              </a:spcBef>
              <a:buClr>
                <a:schemeClr val="dk1"/>
              </a:buClr>
              <a:buSzPct val="25000"/>
              <a:buFont typeface="Calibri"/>
              <a:buNone/>
            </a:pPr>
            <a:r>
              <a:rPr lang="en-US" sz="2400" b="0" i="0" u="none" strike="noStrike" cap="none" baseline="0" dirty="0" smtClean="0">
                <a:solidFill>
                  <a:schemeClr val="dk1"/>
                </a:solidFill>
                <a:latin typeface="Calibri"/>
                <a:ea typeface="Calibri"/>
                <a:cs typeface="Calibri"/>
                <a:sym typeface="Calibri"/>
              </a:rPr>
              <a:t>Today’s training is being</a:t>
            </a:r>
            <a:r>
              <a:rPr lang="en-US" sz="2400" b="0" i="0" u="none" strike="noStrike" cap="none" dirty="0" smtClean="0">
                <a:solidFill>
                  <a:schemeClr val="dk1"/>
                </a:solidFill>
                <a:latin typeface="Calibri"/>
                <a:ea typeface="Calibri"/>
                <a:cs typeface="Calibri"/>
                <a:sym typeface="Calibri"/>
              </a:rPr>
              <a:t> recorded</a:t>
            </a:r>
            <a:r>
              <a:rPr lang="en-US" sz="2400" dirty="0" smtClean="0">
                <a:solidFill>
                  <a:schemeClr val="dk1"/>
                </a:solidFill>
                <a:latin typeface="Calibri"/>
                <a:ea typeface="Calibri"/>
                <a:cs typeface="Calibri"/>
                <a:sym typeface="Calibri"/>
              </a:rPr>
              <a:t>. </a:t>
            </a:r>
            <a:r>
              <a:rPr lang="en-US" sz="2400" b="0" i="0" u="none" strike="noStrike" cap="none" baseline="0" dirty="0" smtClean="0">
                <a:solidFill>
                  <a:schemeClr val="dk1"/>
                </a:solidFill>
                <a:latin typeface="Calibri"/>
                <a:ea typeface="Calibri"/>
                <a:cs typeface="Calibri"/>
                <a:sym typeface="Calibri"/>
              </a:rPr>
              <a:t>Attendees will </a:t>
            </a:r>
            <a:r>
              <a:rPr lang="en-US" sz="2400" b="0" i="0" u="none" strike="noStrike" cap="none" baseline="0" dirty="0">
                <a:solidFill>
                  <a:schemeClr val="dk1"/>
                </a:solidFill>
                <a:latin typeface="Calibri"/>
                <a:ea typeface="Calibri"/>
                <a:cs typeface="Calibri"/>
                <a:sym typeface="Calibri"/>
              </a:rPr>
              <a:t>receive </a:t>
            </a:r>
            <a:r>
              <a:rPr lang="en-US" sz="2400" b="0" i="0" u="none" strike="noStrike" cap="none" baseline="0" dirty="0" smtClean="0">
                <a:solidFill>
                  <a:schemeClr val="dk1"/>
                </a:solidFill>
                <a:latin typeface="Calibri"/>
                <a:ea typeface="Calibri"/>
                <a:cs typeface="Calibri"/>
                <a:sym typeface="Calibri"/>
              </a:rPr>
              <a:t>an</a:t>
            </a:r>
            <a:r>
              <a:rPr lang="en-US" sz="2400" b="0" i="0" u="none" strike="noStrike" cap="none" dirty="0" smtClean="0">
                <a:solidFill>
                  <a:schemeClr val="dk1"/>
                </a:solidFill>
                <a:latin typeface="Calibri"/>
                <a:ea typeface="Calibri"/>
                <a:cs typeface="Calibri"/>
                <a:sym typeface="Calibri"/>
              </a:rPr>
              <a:t> </a:t>
            </a:r>
            <a:br>
              <a:rPr lang="en-US" sz="2400" b="0" i="0" u="none" strike="noStrike" cap="none" dirty="0" smtClean="0">
                <a:solidFill>
                  <a:schemeClr val="dk1"/>
                </a:solidFill>
                <a:latin typeface="Calibri"/>
                <a:ea typeface="Calibri"/>
                <a:cs typeface="Calibri"/>
                <a:sym typeface="Calibri"/>
              </a:rPr>
            </a:br>
            <a:r>
              <a:rPr lang="en-US" sz="2400" b="0" i="0" u="none" strike="noStrike" cap="none" dirty="0" smtClean="0">
                <a:solidFill>
                  <a:schemeClr val="dk1"/>
                </a:solidFill>
                <a:latin typeface="Calibri"/>
                <a:ea typeface="Calibri"/>
                <a:cs typeface="Calibri"/>
                <a:sym typeface="Calibri"/>
              </a:rPr>
              <a:t>     </a:t>
            </a:r>
            <a:r>
              <a:rPr lang="en-US" sz="2400" b="0" i="0" u="none" strike="noStrike" cap="none" baseline="0" dirty="0" smtClean="0">
                <a:solidFill>
                  <a:schemeClr val="dk1"/>
                </a:solidFill>
                <a:latin typeface="Calibri"/>
                <a:ea typeface="Calibri"/>
                <a:cs typeface="Calibri"/>
                <a:sym typeface="Calibri"/>
              </a:rPr>
              <a:t>email </a:t>
            </a:r>
            <a:r>
              <a:rPr lang="en-US" sz="2400" b="0" i="0" u="none" strike="noStrike" cap="none" baseline="0" dirty="0">
                <a:solidFill>
                  <a:schemeClr val="dk1"/>
                </a:solidFill>
                <a:latin typeface="Calibri"/>
                <a:ea typeface="Calibri"/>
                <a:cs typeface="Calibri"/>
                <a:sym typeface="Calibri"/>
              </a:rPr>
              <a:t>with a link to this information </a:t>
            </a:r>
            <a:r>
              <a:rPr lang="en-US" sz="2400" b="0" i="0" u="none" strike="noStrike" cap="none" baseline="0" dirty="0" smtClean="0">
                <a:solidFill>
                  <a:schemeClr val="dk1"/>
                </a:solidFill>
                <a:latin typeface="Calibri"/>
                <a:ea typeface="Calibri"/>
                <a:cs typeface="Calibri"/>
                <a:sym typeface="Calibri"/>
              </a:rPr>
              <a:t>once </a:t>
            </a:r>
            <a:r>
              <a:rPr lang="en-US" sz="2400" b="0" i="0" u="none" strike="noStrike" cap="none" baseline="0" dirty="0">
                <a:solidFill>
                  <a:schemeClr val="dk1"/>
                </a:solidFill>
                <a:latin typeface="Calibri"/>
                <a:ea typeface="Calibri"/>
                <a:cs typeface="Calibri"/>
                <a:sym typeface="Calibri"/>
              </a:rPr>
              <a:t>it has been posted.</a:t>
            </a:r>
          </a:p>
        </p:txBody>
      </p:sp>
      <p:pic>
        <p:nvPicPr>
          <p:cNvPr id="72" name="Shape 72"/>
          <p:cNvPicPr preferRelativeResize="0"/>
          <p:nvPr/>
        </p:nvPicPr>
        <p:blipFill>
          <a:blip r:embed="rId3" cstate="print"/>
          <a:stretch>
            <a:fillRect/>
          </a:stretch>
        </p:blipFill>
        <p:spPr>
          <a:xfrm>
            <a:off x="3276600" y="1752600"/>
            <a:ext cx="2667000" cy="2654300"/>
          </a:xfrm>
          <a:prstGeom prst="rect">
            <a:avLst/>
          </a:prstGeom>
          <a:effectLst>
            <a:softEdge rad="127000"/>
          </a:effectLst>
        </p:spPr>
      </p:pic>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229600" cy="4525963"/>
          </a:xfrm>
        </p:spPr>
        <p:txBody>
          <a:bodyPr>
            <a:normAutofit lnSpcReduction="10000"/>
          </a:bodyPr>
          <a:lstStyle/>
          <a:p>
            <a:r>
              <a:rPr lang="en-US" sz="2400" b="1" dirty="0" smtClean="0"/>
              <a:t>Leveraging Partner Knowledge and Resources</a:t>
            </a:r>
            <a:r>
              <a:rPr lang="en-US" b="1" dirty="0" smtClean="0"/>
              <a:t/>
            </a:r>
            <a:br>
              <a:rPr lang="en-US" b="1" dirty="0" smtClean="0"/>
            </a:br>
            <a:endParaRPr lang="en-US" b="1" dirty="0" smtClean="0"/>
          </a:p>
          <a:p>
            <a:pPr lvl="1"/>
            <a:r>
              <a:rPr lang="en-US" sz="1600" dirty="0" smtClean="0"/>
              <a:t>United Way 2-1-1 </a:t>
            </a:r>
            <a:r>
              <a:rPr lang="en-US" sz="1600" dirty="0"/>
              <a:t>provides free and confidential information and </a:t>
            </a:r>
            <a:r>
              <a:rPr lang="en-US" sz="1600" dirty="0" smtClean="0"/>
              <a:t>referral for </a:t>
            </a:r>
            <a:r>
              <a:rPr lang="en-US" sz="1600" dirty="0"/>
              <a:t>help with food, housing, employment, health care, </a:t>
            </a:r>
            <a:r>
              <a:rPr lang="en-US" sz="1600" dirty="0" smtClean="0"/>
              <a:t>counseling, etc.</a:t>
            </a:r>
            <a:br>
              <a:rPr lang="en-US" sz="1600" dirty="0" smtClean="0"/>
            </a:br>
            <a:r>
              <a:rPr lang="en-US" sz="1600" dirty="0" smtClean="0"/>
              <a:t> </a:t>
            </a:r>
          </a:p>
          <a:p>
            <a:pPr lvl="1"/>
            <a:r>
              <a:rPr lang="en-US" sz="1600" dirty="0" smtClean="0"/>
              <a:t>United Way partnership with Call for Justice (an access </a:t>
            </a:r>
            <a:r>
              <a:rPr lang="en-US" sz="1600" dirty="0"/>
              <a:t>to justice </a:t>
            </a:r>
            <a:r>
              <a:rPr lang="en-US" sz="1600" dirty="0" smtClean="0"/>
              <a:t>non-profit that connects </a:t>
            </a:r>
            <a:r>
              <a:rPr lang="en-US" sz="1600" dirty="0"/>
              <a:t>low-income people to existing legal </a:t>
            </a:r>
            <a:r>
              <a:rPr lang="en-US" sz="1600" dirty="0" smtClean="0"/>
              <a:t>resources) led to our effort to expand organizations included on the Find Legal Help channel. </a:t>
            </a:r>
          </a:p>
          <a:p>
            <a:pPr lvl="1"/>
            <a:endParaRPr lang="en-US" sz="1600" dirty="0"/>
          </a:p>
          <a:p>
            <a:pPr lvl="1"/>
            <a:r>
              <a:rPr lang="en-US" sz="1600" dirty="0" smtClean="0"/>
              <a:t>State Support researched and filtered a comprehensive spreadsheet of area agencies and programs provided by United Way, and candidate organizations were identified. </a:t>
            </a:r>
            <a:br>
              <a:rPr lang="en-US" sz="1600" dirty="0" smtClean="0"/>
            </a:br>
            <a:endParaRPr lang="en-US" sz="1600" dirty="0" smtClean="0"/>
          </a:p>
          <a:p>
            <a:pPr lvl="1">
              <a:buClr>
                <a:srgbClr val="2DA2BF"/>
              </a:buClr>
            </a:pPr>
            <a:r>
              <a:rPr lang="en-US" sz="1600" dirty="0" smtClean="0">
                <a:solidFill>
                  <a:prstClr val="black"/>
                </a:solidFill>
              </a:rPr>
              <a:t>Law student volunteers were engaged to reach out to targeted organizations about </a:t>
            </a:r>
            <a:r>
              <a:rPr lang="en-US" sz="1600" dirty="0" err="1" smtClean="0">
                <a:solidFill>
                  <a:prstClr val="black"/>
                </a:solidFill>
              </a:rPr>
              <a:t>LawHelpMN</a:t>
            </a:r>
            <a:r>
              <a:rPr lang="en-US" sz="1600" dirty="0" smtClean="0">
                <a:solidFill>
                  <a:prstClr val="black"/>
                </a:solidFill>
              </a:rPr>
              <a:t>, and our desire to include them on the Find Legal Help channel.  </a:t>
            </a:r>
            <a:br>
              <a:rPr lang="en-US" sz="1600" dirty="0" smtClean="0">
                <a:solidFill>
                  <a:prstClr val="black"/>
                </a:solidFill>
              </a:rPr>
            </a:br>
            <a:endParaRPr lang="en-US" sz="1600" dirty="0" smtClean="0">
              <a:solidFill>
                <a:prstClr val="black"/>
              </a:solidFill>
            </a:endParaRPr>
          </a:p>
          <a:p>
            <a:pPr lvl="1">
              <a:buClr>
                <a:srgbClr val="2DA2BF"/>
              </a:buClr>
            </a:pPr>
            <a:r>
              <a:rPr lang="en-US" sz="1600" dirty="0" smtClean="0">
                <a:solidFill>
                  <a:prstClr val="black"/>
                </a:solidFill>
              </a:rPr>
              <a:t>Profiles were created for organizations that provided additional information.  </a:t>
            </a:r>
            <a:endParaRPr lang="en-US" dirty="0" smtClean="0"/>
          </a:p>
          <a:p>
            <a:pPr lvl="1"/>
            <a:endParaRPr lang="en-US" dirty="0"/>
          </a:p>
          <a:p>
            <a:pPr lvl="1"/>
            <a:endParaRPr lang="en-US" dirty="0" smtClean="0"/>
          </a:p>
          <a:p>
            <a:pPr lvl="1"/>
            <a:endParaRPr lang="en-US" dirty="0"/>
          </a:p>
          <a:p>
            <a:pPr lvl="1"/>
            <a:endParaRPr lang="en-US" dirty="0"/>
          </a:p>
          <a:p>
            <a:endParaRPr lang="en-US" dirty="0"/>
          </a:p>
        </p:txBody>
      </p:sp>
      <p:sp>
        <p:nvSpPr>
          <p:cNvPr id="2" name="Title 1"/>
          <p:cNvSpPr>
            <a:spLocks noGrp="1"/>
          </p:cNvSpPr>
          <p:nvPr>
            <p:ph type="title"/>
          </p:nvPr>
        </p:nvSpPr>
        <p:spPr>
          <a:xfrm>
            <a:off x="457200" y="274638"/>
            <a:ext cx="8229600" cy="868362"/>
          </a:xfrm>
        </p:spPr>
        <p:txBody>
          <a:bodyPr>
            <a:normAutofit/>
          </a:bodyPr>
          <a:lstStyle/>
          <a:p>
            <a:r>
              <a:rPr lang="en-US" sz="3600" dirty="0" smtClean="0"/>
              <a:t>United Way 2-1-1 and C4J</a:t>
            </a:r>
            <a:endParaRPr lang="en-US" sz="3600" dirty="0"/>
          </a:p>
        </p:txBody>
      </p:sp>
    </p:spTree>
    <p:extLst>
      <p:ext uri="{BB962C8B-B14F-4D97-AF65-F5344CB8AC3E}">
        <p14:creationId xmlns="" xmlns:p14="http://schemas.microsoft.com/office/powerpoint/2010/main" val="17247605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525963"/>
          </a:xfrm>
        </p:spPr>
        <p:txBody>
          <a:bodyPr>
            <a:normAutofit/>
          </a:bodyPr>
          <a:lstStyle/>
          <a:p>
            <a:r>
              <a:rPr lang="en-US" sz="2400" b="1" dirty="0" smtClean="0"/>
              <a:t>Leveraging Partner Knowledge and Resources</a:t>
            </a:r>
            <a:r>
              <a:rPr lang="en-US" b="1" dirty="0" smtClean="0"/>
              <a:t/>
            </a:r>
            <a:br>
              <a:rPr lang="en-US" b="1" dirty="0" smtClean="0"/>
            </a:br>
            <a:endParaRPr lang="en-US" b="1" dirty="0" smtClean="0"/>
          </a:p>
          <a:p>
            <a:pPr lvl="1"/>
            <a:r>
              <a:rPr lang="en-US" sz="1600" dirty="0" smtClean="0"/>
              <a:t>A law school “county resource flyer” student project led to the idea of creating county law library profiles on </a:t>
            </a:r>
            <a:r>
              <a:rPr lang="en-US" sz="1600" dirty="0" err="1" smtClean="0"/>
              <a:t>LawHelpMN</a:t>
            </a:r>
            <a:r>
              <a:rPr lang="en-US" sz="1600" dirty="0" smtClean="0"/>
              <a:t/>
            </a:r>
            <a:br>
              <a:rPr lang="en-US" sz="1600" dirty="0" smtClean="0"/>
            </a:br>
            <a:endParaRPr lang="en-US" sz="1600" dirty="0" smtClean="0"/>
          </a:p>
          <a:p>
            <a:pPr lvl="1"/>
            <a:r>
              <a:rPr lang="en-US" sz="1600" dirty="0" smtClean="0"/>
              <a:t>Each county has a law library – some are staffed minimally, and most have a phone number to call. Some have websites. </a:t>
            </a:r>
            <a:br>
              <a:rPr lang="en-US" sz="1600" dirty="0" smtClean="0"/>
            </a:br>
            <a:r>
              <a:rPr lang="en-US" sz="1600" dirty="0" smtClean="0"/>
              <a:t> </a:t>
            </a:r>
          </a:p>
          <a:p>
            <a:pPr lvl="1"/>
            <a:r>
              <a:rPr lang="en-US" sz="1600" dirty="0" smtClean="0"/>
              <a:t>All topics and subtopics are selected for each county profile, which is then filtered for the specific county. </a:t>
            </a:r>
            <a:r>
              <a:rPr lang="en-US" sz="1600" dirty="0"/>
              <a:t/>
            </a:r>
            <a:br>
              <a:rPr lang="en-US" sz="1600" dirty="0"/>
            </a:br>
            <a:endParaRPr lang="en-US" sz="1600" dirty="0"/>
          </a:p>
          <a:p>
            <a:pPr lvl="1"/>
            <a:r>
              <a:rPr lang="en-US" sz="1600" dirty="0" smtClean="0"/>
              <a:t>The Minnesota State Law Library’s profile appears with each county’s profile in search results based on location, and within every topic/subtopic. </a:t>
            </a:r>
            <a:br>
              <a:rPr lang="en-US" sz="1600" dirty="0" smtClean="0"/>
            </a:br>
            <a:endParaRPr lang="en-US" dirty="0"/>
          </a:p>
          <a:p>
            <a:pPr lvl="1"/>
            <a:endParaRPr lang="en-US" dirty="0" smtClean="0"/>
          </a:p>
          <a:p>
            <a:pPr lvl="1"/>
            <a:endParaRPr lang="en-US" dirty="0"/>
          </a:p>
          <a:p>
            <a:pPr lvl="1"/>
            <a:endParaRPr lang="en-US" dirty="0"/>
          </a:p>
          <a:p>
            <a:endParaRPr lang="en-US" dirty="0"/>
          </a:p>
        </p:txBody>
      </p:sp>
      <p:sp>
        <p:nvSpPr>
          <p:cNvPr id="2" name="Title 1"/>
          <p:cNvSpPr>
            <a:spLocks noGrp="1"/>
          </p:cNvSpPr>
          <p:nvPr>
            <p:ph type="title"/>
          </p:nvPr>
        </p:nvSpPr>
        <p:spPr>
          <a:xfrm>
            <a:off x="457200" y="274638"/>
            <a:ext cx="8229600" cy="868362"/>
          </a:xfrm>
        </p:spPr>
        <p:txBody>
          <a:bodyPr/>
          <a:lstStyle/>
          <a:p>
            <a:r>
              <a:rPr lang="en-US" dirty="0" smtClean="0"/>
              <a:t>State and County Law Libraries</a:t>
            </a:r>
            <a:endParaRPr lang="en-US" dirty="0"/>
          </a:p>
        </p:txBody>
      </p:sp>
    </p:spTree>
    <p:extLst>
      <p:ext uri="{BB962C8B-B14F-4D97-AF65-F5344CB8AC3E}">
        <p14:creationId xmlns="" xmlns:p14="http://schemas.microsoft.com/office/powerpoint/2010/main" val="18646661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Contact:  </a:t>
            </a:r>
            <a:endParaRPr lang="en-US" dirty="0"/>
          </a:p>
        </p:txBody>
      </p:sp>
      <p:sp>
        <p:nvSpPr>
          <p:cNvPr id="7" name="Title 1"/>
          <p:cNvSpPr txBox="1">
            <a:spLocks/>
          </p:cNvSpPr>
          <p:nvPr/>
        </p:nvSpPr>
        <p:spPr>
          <a:xfrm>
            <a:off x="533400" y="2362200"/>
            <a:ext cx="8229600" cy="205740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sz="2800" dirty="0" smtClean="0"/>
              <a:t>Mary Rea</a:t>
            </a:r>
          </a:p>
          <a:p>
            <a:r>
              <a:rPr lang="en-US" sz="2800" dirty="0" smtClean="0"/>
              <a:t>Communications Coordinator</a:t>
            </a:r>
          </a:p>
          <a:p>
            <a:r>
              <a:rPr lang="en-US" sz="2800" dirty="0" smtClean="0"/>
              <a:t>Legal Services State Support</a:t>
            </a:r>
          </a:p>
          <a:p>
            <a:r>
              <a:rPr lang="en-US" sz="2800" dirty="0" smtClean="0"/>
              <a:t>651-842-6906</a:t>
            </a:r>
          </a:p>
          <a:p>
            <a:r>
              <a:rPr lang="en-US" sz="2800" dirty="0" smtClean="0">
                <a:hlinkClick r:id="rId2"/>
              </a:rPr>
              <a:t>mrea@mnlegalservices.org</a:t>
            </a:r>
            <a:r>
              <a:rPr lang="en-US" sz="2800" dirty="0" smtClean="0"/>
              <a:t>  </a:t>
            </a:r>
            <a:endParaRPr lang="en-US" sz="2800" dirty="0"/>
          </a:p>
        </p:txBody>
      </p:sp>
      <p:pic>
        <p:nvPicPr>
          <p:cNvPr id="8" name="Picture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400800" y="1600200"/>
            <a:ext cx="2514600" cy="2514600"/>
          </a:xfrm>
          <a:prstGeom prst="rect">
            <a:avLst/>
          </a:prstGeom>
        </p:spPr>
      </p:pic>
      <p:pic>
        <p:nvPicPr>
          <p:cNvPr id="9"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419350" y="5273675"/>
            <a:ext cx="6724650" cy="1584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1007081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978088" y="5562600"/>
            <a:ext cx="3165912" cy="1133475"/>
          </a:xfrm>
          <a:prstGeom prst="rect">
            <a:avLst/>
          </a:prstGeom>
          <a:noFill/>
          <a:ln w="9525">
            <a:noFill/>
            <a:miter lim="800000"/>
            <a:headEnd/>
            <a:tailEnd/>
          </a:ln>
        </p:spPr>
      </p:pic>
      <p:sp>
        <p:nvSpPr>
          <p:cNvPr id="2" name="Title 1"/>
          <p:cNvSpPr>
            <a:spLocks noGrp="1"/>
          </p:cNvSpPr>
          <p:nvPr>
            <p:ph type="title"/>
          </p:nvPr>
        </p:nvSpPr>
        <p:spPr>
          <a:xfrm>
            <a:off x="152400" y="5257800"/>
            <a:ext cx="7772400" cy="1362075"/>
          </a:xfrm>
        </p:spPr>
        <p:txBody>
          <a:bodyPr/>
          <a:lstStyle/>
          <a:p>
            <a:r>
              <a:rPr lang="en-US" dirty="0" smtClean="0"/>
              <a:t>News from PALawHelp.org</a:t>
            </a:r>
            <a:endParaRPr lang="en-US" dirty="0"/>
          </a:p>
        </p:txBody>
      </p:sp>
      <p:sp>
        <p:nvSpPr>
          <p:cNvPr id="3" name="Text Placeholder 2"/>
          <p:cNvSpPr>
            <a:spLocks noGrp="1"/>
          </p:cNvSpPr>
          <p:nvPr>
            <p:ph type="body" idx="1"/>
          </p:nvPr>
        </p:nvSpPr>
        <p:spPr>
          <a:xfrm>
            <a:off x="228600" y="3810000"/>
            <a:ext cx="7772400" cy="1500187"/>
          </a:xfrm>
        </p:spPr>
        <p:txBody>
          <a:bodyPr/>
          <a:lstStyle/>
          <a:p>
            <a:r>
              <a:rPr lang="en-US" dirty="0" smtClean="0"/>
              <a:t>Information from Hank </a:t>
            </a:r>
            <a:r>
              <a:rPr lang="en-US" dirty="0" smtClean="0"/>
              <a:t>Leone- Training </a:t>
            </a:r>
            <a:r>
              <a:rPr lang="en-US" dirty="0" smtClean="0"/>
              <a:t>and Information Facilitator, </a:t>
            </a:r>
            <a:endParaRPr lang="en-US" dirty="0" smtClean="0"/>
          </a:p>
          <a:p>
            <a:r>
              <a:rPr lang="en-US" dirty="0" smtClean="0"/>
              <a:t>Pennsylvania </a:t>
            </a:r>
            <a:r>
              <a:rPr lang="en-US" dirty="0" smtClean="0"/>
              <a:t>Legal Aid Network</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Why?</a:t>
            </a:r>
            <a:endParaRPr lang="en-US" dirty="0"/>
          </a:p>
        </p:txBody>
      </p:sp>
      <p:sp>
        <p:nvSpPr>
          <p:cNvPr id="3" name="Content Placeholder 2"/>
          <p:cNvSpPr>
            <a:spLocks noGrp="1"/>
          </p:cNvSpPr>
          <p:nvPr>
            <p:ph idx="1"/>
          </p:nvPr>
        </p:nvSpPr>
        <p:spPr/>
        <p:txBody>
          <a:bodyPr/>
          <a:lstStyle/>
          <a:p>
            <a:r>
              <a:rPr lang="en-US" dirty="0" smtClean="0"/>
              <a:t>Keeps your client base up to date</a:t>
            </a:r>
          </a:p>
          <a:p>
            <a:r>
              <a:rPr lang="en-US" dirty="0" smtClean="0"/>
              <a:t>Makes your site more dynamic</a:t>
            </a:r>
          </a:p>
          <a:p>
            <a:pPr lvl="1"/>
            <a:r>
              <a:rPr lang="en-US" dirty="0" smtClean="0"/>
              <a:t>Increases your SEO ranking</a:t>
            </a:r>
          </a:p>
          <a:p>
            <a:pPr lvl="1"/>
            <a:r>
              <a:rPr lang="en-US" dirty="0" smtClean="0"/>
              <a:t>Your site appears in alerts etc</a:t>
            </a:r>
          </a:p>
          <a:p>
            <a:pPr lvl="1"/>
            <a:r>
              <a:rPr lang="en-US" dirty="0" smtClean="0"/>
              <a:t>Increased visibility</a:t>
            </a:r>
          </a:p>
          <a:p>
            <a:r>
              <a:rPr lang="en-US" dirty="0" smtClean="0"/>
              <a:t>Can also work with site or agency blogs (by simply reposting the blog text as a resource to your site).</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Where the content comes from</a:t>
            </a:r>
            <a:endParaRPr lang="en-US" dirty="0"/>
          </a:p>
        </p:txBody>
      </p:sp>
      <p:sp>
        <p:nvSpPr>
          <p:cNvPr id="4" name="Content Placeholder 2"/>
          <p:cNvSpPr>
            <a:spLocks noGrp="1"/>
          </p:cNvSpPr>
          <p:nvPr>
            <p:ph idx="1"/>
          </p:nvPr>
        </p:nvSpPr>
        <p:spPr/>
        <p:txBody>
          <a:bodyPr>
            <a:normAutofit/>
          </a:bodyPr>
          <a:lstStyle/>
          <a:p>
            <a:r>
              <a:rPr lang="en-US" dirty="0" smtClean="0"/>
              <a:t>RSS feeds/newsletters from state and Federal agencies </a:t>
            </a:r>
          </a:p>
          <a:p>
            <a:r>
              <a:rPr lang="en-US" dirty="0" smtClean="0"/>
              <a:t>Google alerts set up for legal aid programs</a:t>
            </a:r>
          </a:p>
          <a:p>
            <a:r>
              <a:rPr lang="en-US" dirty="0" smtClean="0"/>
              <a:t>Twitter and </a:t>
            </a:r>
            <a:r>
              <a:rPr lang="en-US" dirty="0" err="1" smtClean="0"/>
              <a:t>Facebook</a:t>
            </a:r>
            <a:r>
              <a:rPr lang="en-US" dirty="0" smtClean="0"/>
              <a:t> for government and social service agencies.</a:t>
            </a:r>
          </a:p>
          <a:p>
            <a:r>
              <a:rPr lang="en-US" dirty="0" smtClean="0"/>
              <a:t>Direct outreach (from other agencies)</a:t>
            </a:r>
          </a:p>
          <a:p>
            <a:endParaRPr lang="en-US" dirty="0" smtClean="0"/>
          </a:p>
          <a:p>
            <a:pPr>
              <a:buNone/>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Sources of News</a:t>
            </a:r>
            <a:endParaRPr lang="en-US" dirty="0"/>
          </a:p>
        </p:txBody>
      </p:sp>
      <p:sp>
        <p:nvSpPr>
          <p:cNvPr id="3" name="Content Placeholder 2"/>
          <p:cNvSpPr>
            <a:spLocks noGrp="1"/>
          </p:cNvSpPr>
          <p:nvPr>
            <p:ph idx="1"/>
          </p:nvPr>
        </p:nvSpPr>
        <p:spPr/>
        <p:txBody>
          <a:bodyPr>
            <a:normAutofit/>
          </a:bodyPr>
          <a:lstStyle/>
          <a:p>
            <a:r>
              <a:rPr lang="en-US" dirty="0" smtClean="0"/>
              <a:t>Consistent content can be found at:</a:t>
            </a:r>
          </a:p>
          <a:p>
            <a:pPr lvl="1"/>
            <a:r>
              <a:rPr lang="en-US" dirty="0" smtClean="0"/>
              <a:t>PA Attorney General</a:t>
            </a:r>
          </a:p>
          <a:p>
            <a:pPr lvl="1"/>
            <a:r>
              <a:rPr lang="en-US" dirty="0" smtClean="0"/>
              <a:t>Consumer Protection Bureau </a:t>
            </a:r>
          </a:p>
          <a:p>
            <a:pPr lvl="1"/>
            <a:r>
              <a:rPr lang="en-US" dirty="0" smtClean="0"/>
              <a:t>FTC</a:t>
            </a:r>
          </a:p>
          <a:p>
            <a:r>
              <a:rPr lang="en-US" dirty="0" smtClean="0"/>
              <a:t>Other good sources are the </a:t>
            </a:r>
          </a:p>
          <a:p>
            <a:pPr lvl="1"/>
            <a:r>
              <a:rPr lang="en-US" dirty="0" smtClean="0"/>
              <a:t>Social Security Administration, </a:t>
            </a:r>
          </a:p>
          <a:p>
            <a:pPr lvl="1"/>
            <a:r>
              <a:rPr lang="en-US" dirty="0" smtClean="0"/>
              <a:t>PA Governor’s Office, </a:t>
            </a:r>
          </a:p>
          <a:p>
            <a:pPr lvl="1"/>
            <a:r>
              <a:rPr lang="en-US" dirty="0" smtClean="0"/>
              <a:t>Internal Revenue Service</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dirty="0" smtClean="0"/>
              <a:t>Creating the content</a:t>
            </a:r>
            <a:endParaRPr lang="en-US" dirty="0"/>
          </a:p>
        </p:txBody>
      </p:sp>
      <p:sp>
        <p:nvSpPr>
          <p:cNvPr id="3" name="Text Placeholder 2"/>
          <p:cNvSpPr>
            <a:spLocks noGrp="1"/>
          </p:cNvSpPr>
          <p:nvPr>
            <p:ph idx="1"/>
          </p:nvPr>
        </p:nvSpPr>
        <p:spPr>
          <a:xfrm>
            <a:off x="228600" y="1371600"/>
            <a:ext cx="8610600" cy="3352800"/>
          </a:xfrm>
        </p:spPr>
        <p:txBody>
          <a:bodyPr>
            <a:normAutofit/>
          </a:bodyPr>
          <a:lstStyle/>
          <a:p>
            <a:r>
              <a:rPr lang="en-US" dirty="0" smtClean="0"/>
              <a:t>Find or create news article/press release</a:t>
            </a:r>
          </a:p>
          <a:p>
            <a:r>
              <a:rPr lang="en-US" dirty="0" smtClean="0"/>
              <a:t>Create a new resource </a:t>
            </a:r>
          </a:p>
          <a:p>
            <a:r>
              <a:rPr lang="en-US" dirty="0" smtClean="0"/>
              <a:t>Tag the resource as News</a:t>
            </a:r>
          </a:p>
          <a:p>
            <a:endParaRPr lang="en-US" dirty="0" smtClean="0"/>
          </a:p>
          <a:p>
            <a:endParaRPr lang="en-US" dirty="0"/>
          </a:p>
        </p:txBody>
      </p:sp>
      <p:pic>
        <p:nvPicPr>
          <p:cNvPr id="5" name="Picture 2"/>
          <p:cNvPicPr>
            <a:picLocks noChangeAspect="1" noChangeArrowheads="1"/>
          </p:cNvPicPr>
          <p:nvPr/>
        </p:nvPicPr>
        <p:blipFill>
          <a:blip r:embed="rId2" cstate="print"/>
          <a:srcRect b="28413"/>
          <a:stretch>
            <a:fillRect/>
          </a:stretch>
        </p:blipFill>
        <p:spPr bwMode="auto">
          <a:xfrm>
            <a:off x="1981200" y="3048000"/>
            <a:ext cx="5575610" cy="38100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News from PALawHelp.org</a:t>
            </a:r>
            <a:endParaRPr lang="en-US" dirty="0"/>
          </a:p>
        </p:txBody>
      </p:sp>
      <p:sp>
        <p:nvSpPr>
          <p:cNvPr id="3" name="Content Placeholder 2"/>
          <p:cNvSpPr>
            <a:spLocks noGrp="1"/>
          </p:cNvSpPr>
          <p:nvPr>
            <p:ph idx="1"/>
          </p:nvPr>
        </p:nvSpPr>
        <p:spPr>
          <a:xfrm>
            <a:off x="533400" y="1752600"/>
            <a:ext cx="8305800" cy="4525963"/>
          </a:xfrm>
        </p:spPr>
        <p:txBody>
          <a:bodyPr>
            <a:normAutofit/>
          </a:bodyPr>
          <a:lstStyle/>
          <a:p>
            <a:r>
              <a:rPr lang="en-US" dirty="0" smtClean="0"/>
              <a:t>Content Page pulls in all resources tagged with “News”</a:t>
            </a:r>
          </a:p>
          <a:p>
            <a:pPr>
              <a:buNone/>
            </a:pPr>
            <a:endParaRPr lang="en-US" dirty="0" smtClean="0"/>
          </a:p>
        </p:txBody>
      </p:sp>
      <p:pic>
        <p:nvPicPr>
          <p:cNvPr id="4" name="Picture 2"/>
          <p:cNvPicPr>
            <a:picLocks noChangeAspect="1" noChangeArrowheads="1"/>
          </p:cNvPicPr>
          <p:nvPr/>
        </p:nvPicPr>
        <p:blipFill>
          <a:blip r:embed="rId2" cstate="print"/>
          <a:srcRect b="34222"/>
          <a:stretch>
            <a:fillRect/>
          </a:stretch>
        </p:blipFill>
        <p:spPr bwMode="auto">
          <a:xfrm>
            <a:off x="2743200" y="2362200"/>
            <a:ext cx="6096000" cy="38862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Key questions</a:t>
            </a:r>
            <a:endParaRPr lang="en-US" dirty="0"/>
          </a:p>
        </p:txBody>
      </p:sp>
      <p:sp>
        <p:nvSpPr>
          <p:cNvPr id="4" name="Text Placeholder 3"/>
          <p:cNvSpPr>
            <a:spLocks noGrp="1"/>
          </p:cNvSpPr>
          <p:nvPr>
            <p:ph type="body" idx="1"/>
          </p:nvPr>
        </p:nvSpPr>
        <p:spPr>
          <a:xfrm>
            <a:off x="457200" y="1143000"/>
            <a:ext cx="8305800" cy="639762"/>
          </a:xfrm>
        </p:spPr>
        <p:txBody>
          <a:bodyPr/>
          <a:lstStyle/>
          <a:p>
            <a:pPr algn="ctr"/>
            <a:r>
              <a:rPr lang="en-US" dirty="0" smtClean="0"/>
              <a:t>Is your site/content/web presence…</a:t>
            </a:r>
          </a:p>
        </p:txBody>
      </p:sp>
      <p:sp>
        <p:nvSpPr>
          <p:cNvPr id="3" name="Content Placeholder 2"/>
          <p:cNvSpPr>
            <a:spLocks noGrp="1"/>
          </p:cNvSpPr>
          <p:nvPr>
            <p:ph sz="half" idx="2"/>
          </p:nvPr>
        </p:nvSpPr>
        <p:spPr>
          <a:xfrm>
            <a:off x="4800600" y="2133600"/>
            <a:ext cx="2362200" cy="1406525"/>
          </a:xfrm>
        </p:spPr>
        <p:txBody>
          <a:bodyPr/>
          <a:lstStyle/>
          <a:p>
            <a:r>
              <a:rPr lang="en-US" dirty="0" smtClean="0"/>
              <a:t>Easy to find?</a:t>
            </a:r>
          </a:p>
          <a:p>
            <a:r>
              <a:rPr lang="en-US" dirty="0" smtClean="0"/>
              <a:t>Easy to read?</a:t>
            </a:r>
          </a:p>
          <a:p>
            <a:r>
              <a:rPr lang="en-US" dirty="0" smtClean="0"/>
              <a:t>Easy to use?</a:t>
            </a:r>
          </a:p>
          <a:p>
            <a:endParaRPr lang="en-US" dirty="0"/>
          </a:p>
        </p:txBody>
      </p:sp>
      <p:sp>
        <p:nvSpPr>
          <p:cNvPr id="6" name="Content Placeholder 5"/>
          <p:cNvSpPr>
            <a:spLocks noGrp="1"/>
          </p:cNvSpPr>
          <p:nvPr>
            <p:ph sz="quarter" idx="4"/>
          </p:nvPr>
        </p:nvSpPr>
        <p:spPr>
          <a:xfrm>
            <a:off x="6629400" y="3657600"/>
            <a:ext cx="1905000" cy="1600200"/>
          </a:xfrm>
        </p:spPr>
        <p:txBody>
          <a:bodyPr/>
          <a:lstStyle/>
          <a:p>
            <a:r>
              <a:rPr lang="en-US" dirty="0" smtClean="0"/>
              <a:t>Current? </a:t>
            </a:r>
          </a:p>
          <a:p>
            <a:r>
              <a:rPr lang="en-US" dirty="0" smtClean="0"/>
              <a:t>Simple? </a:t>
            </a:r>
          </a:p>
          <a:p>
            <a:r>
              <a:rPr lang="en-US" dirty="0" smtClean="0"/>
              <a:t>Concise? </a:t>
            </a:r>
          </a:p>
          <a:p>
            <a:endParaRPr lang="en-US" dirty="0"/>
          </a:p>
        </p:txBody>
      </p:sp>
      <p:pic>
        <p:nvPicPr>
          <p:cNvPr id="5122" name="Picture 2" descr="C:\Users\Xander Karsten\AppData\Local\Microsoft\Windows\Temporary Internet Files\Content.IE5\59MOZB72\MC900433934[1].png"/>
          <p:cNvPicPr>
            <a:picLocks noChangeAspect="1" noChangeArrowheads="1"/>
          </p:cNvPicPr>
          <p:nvPr/>
        </p:nvPicPr>
        <p:blipFill>
          <a:blip r:embed="rId2" cstate="print"/>
          <a:srcRect/>
          <a:stretch>
            <a:fillRect/>
          </a:stretch>
        </p:blipFill>
        <p:spPr bwMode="auto">
          <a:xfrm>
            <a:off x="533400" y="1752600"/>
            <a:ext cx="5410200" cy="5410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ctrTitle"/>
          </p:nvPr>
        </p:nvSpPr>
        <p:spPr>
          <a:xfrm>
            <a:off x="685800" y="1600200"/>
            <a:ext cx="7772400" cy="1470024"/>
          </a:xfrm>
          <a:prstGeom prst="rect">
            <a:avLst/>
          </a:prstGeom>
          <a:noFill/>
          <a:ln>
            <a:noFill/>
          </a:ln>
        </p:spPr>
        <p:txBody>
          <a:bodyPr lIns="91425" tIns="45700" rIns="91425" bIns="45700" anchor="ctr" anchorCtr="0">
            <a:noAutofit/>
          </a:bodyPr>
          <a:lstStyle/>
          <a:p>
            <a:pPr lvl="0"/>
            <a:r>
              <a:rPr lang="en-US" b="1" dirty="0" smtClean="0">
                <a:solidFill>
                  <a:srgbClr val="000000"/>
                </a:solidFill>
                <a:ea typeface="Calibri"/>
                <a:cs typeface="Calibri"/>
                <a:sym typeface="Calibri"/>
              </a:rPr>
              <a:t>Creating and Organizing Content for your LawHelp.org Client Community</a:t>
            </a:r>
            <a:endParaRPr lang="en-US" b="1" dirty="0">
              <a:solidFill>
                <a:srgbClr val="000000"/>
              </a:solidFill>
              <a:ea typeface="Calibri"/>
              <a:cs typeface="Calibri"/>
              <a:sym typeface="Calibri"/>
            </a:endParaRPr>
          </a:p>
        </p:txBody>
      </p:sp>
      <p:sp>
        <p:nvSpPr>
          <p:cNvPr id="79" name="Shape 79"/>
          <p:cNvSpPr txBox="1">
            <a:spLocks noGrp="1"/>
          </p:cNvSpPr>
          <p:nvPr>
            <p:ph type="subTitle" idx="1"/>
          </p:nvPr>
        </p:nvSpPr>
        <p:spPr>
          <a:xfrm>
            <a:off x="1371600" y="3276600"/>
            <a:ext cx="6400799" cy="685799"/>
          </a:xfrm>
          <a:prstGeom prst="rect">
            <a:avLst/>
          </a:prstGeom>
          <a:noFill/>
          <a:ln>
            <a:noFill/>
          </a:ln>
        </p:spPr>
        <p:txBody>
          <a:bodyPr lIns="91425" tIns="45700" rIns="91425" bIns="45700" anchor="t" anchorCtr="0">
            <a:noAutofit/>
          </a:bodyPr>
          <a:lstStyle/>
          <a:p>
            <a:pPr marL="0" marR="0" lvl="0" indent="0" algn="ctr" rtl="0">
              <a:spcBef>
                <a:spcPts val="640"/>
              </a:spcBef>
              <a:spcAft>
                <a:spcPts val="0"/>
              </a:spcAft>
              <a:buClr>
                <a:schemeClr val="dk1"/>
              </a:buClr>
              <a:buSzPct val="25000"/>
              <a:buFont typeface="Calibri"/>
              <a:buNone/>
            </a:pPr>
            <a:r>
              <a:rPr lang="en-US" sz="2400" dirty="0" smtClean="0">
                <a:solidFill>
                  <a:schemeClr val="dk1"/>
                </a:solidFill>
                <a:latin typeface="Calibri"/>
                <a:ea typeface="Calibri"/>
                <a:cs typeface="Calibri"/>
                <a:sym typeface="Calibri"/>
              </a:rPr>
              <a:t>May 28, 2014</a:t>
            </a:r>
            <a:endParaRPr lang="en-US" sz="2400" b="0" i="0" u="none" strike="noStrike" cap="none" baseline="0" dirty="0">
              <a:solidFill>
                <a:schemeClr val="dk1"/>
              </a:solidFill>
              <a:latin typeface="Calibri"/>
              <a:ea typeface="Calibri"/>
              <a:cs typeface="Calibri"/>
              <a:sym typeface="Calibri"/>
            </a:endParaRPr>
          </a:p>
        </p:txBody>
      </p:sp>
      <p:sp>
        <p:nvSpPr>
          <p:cNvPr id="4" name="Shape 89"/>
          <p:cNvSpPr txBox="1"/>
          <p:nvPr/>
        </p:nvSpPr>
        <p:spPr>
          <a:xfrm>
            <a:off x="685800" y="4876800"/>
            <a:ext cx="7696200" cy="830261"/>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2400" b="1" i="0" u="none" strike="noStrike" cap="none" baseline="0" dirty="0" smtClean="0">
                <a:solidFill>
                  <a:schemeClr val="dk1"/>
                </a:solidFill>
                <a:latin typeface="Calibri"/>
                <a:ea typeface="Calibri"/>
                <a:cs typeface="Calibri"/>
                <a:sym typeface="Calibri"/>
              </a:rPr>
              <a:t>Featuring:</a:t>
            </a:r>
          </a:p>
          <a:p>
            <a:pPr marL="0" marR="0" lvl="0" indent="0" algn="ctr" rtl="0">
              <a:buClr>
                <a:schemeClr val="dk1"/>
              </a:buClr>
              <a:buSzPct val="25000"/>
              <a:buFont typeface="Calibri"/>
              <a:buNone/>
            </a:pPr>
            <a:r>
              <a:rPr lang="en-US" sz="2400" b="1" dirty="0" smtClean="0">
                <a:solidFill>
                  <a:schemeClr val="dk1"/>
                </a:solidFill>
                <a:latin typeface="Calibri"/>
                <a:ea typeface="Calibri"/>
                <a:cs typeface="Calibri"/>
                <a:sym typeface="Calibri"/>
              </a:rPr>
              <a:t>Danielle Rebar, </a:t>
            </a:r>
            <a:r>
              <a:rPr lang="en-US" sz="2400" i="1" dirty="0" smtClean="0">
                <a:solidFill>
                  <a:schemeClr val="dk1"/>
                </a:solidFill>
                <a:latin typeface="Calibri"/>
                <a:ea typeface="Calibri"/>
                <a:cs typeface="Calibri"/>
                <a:sym typeface="Calibri"/>
              </a:rPr>
              <a:t>Northwest Justice Project</a:t>
            </a:r>
          </a:p>
          <a:p>
            <a:pPr lvl="0" algn="ctr">
              <a:buClr>
                <a:schemeClr val="dk1"/>
              </a:buClr>
              <a:buSzPct val="25000"/>
            </a:pPr>
            <a:r>
              <a:rPr lang="en-US" sz="2400" b="1" dirty="0" smtClean="0">
                <a:solidFill>
                  <a:schemeClr val="dk1"/>
                </a:solidFill>
                <a:latin typeface="Calibri"/>
                <a:ea typeface="Calibri"/>
                <a:cs typeface="Calibri"/>
                <a:sym typeface="Calibri"/>
              </a:rPr>
              <a:t>Mary </a:t>
            </a:r>
            <a:r>
              <a:rPr lang="en-US" sz="2400" b="1" dirty="0" smtClean="0">
                <a:solidFill>
                  <a:schemeClr val="dk1"/>
                </a:solidFill>
                <a:latin typeface="Calibri"/>
                <a:ea typeface="Calibri"/>
                <a:cs typeface="Calibri"/>
                <a:sym typeface="Calibri"/>
              </a:rPr>
              <a:t>Rea, </a:t>
            </a:r>
            <a:r>
              <a:rPr lang="en-US" sz="2400" i="1" dirty="0" smtClean="0"/>
              <a:t>Legal Services State Support</a:t>
            </a:r>
            <a:endParaRPr lang="en-US" sz="2400" b="1" i="1" dirty="0" smtClean="0">
              <a:solidFill>
                <a:schemeClr val="dk1"/>
              </a:solidFill>
              <a:latin typeface="Calibri"/>
              <a:ea typeface="Calibri"/>
              <a:cs typeface="Calibri"/>
              <a:sym typeface="Calibri"/>
            </a:endParaRPr>
          </a:p>
        </p:txBody>
      </p:sp>
    </p:spTree>
  </p:cSld>
  <p:clrMapOvr>
    <a:masterClrMapping/>
  </p:clrMapOvr>
  <p:transition spd="slow">
    <p:cu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4" name="Shape 104"/>
          <p:cNvSpPr txBox="1"/>
          <p:nvPr/>
        </p:nvSpPr>
        <p:spPr>
          <a:xfrm>
            <a:off x="1752600" y="6172200"/>
            <a:ext cx="6172199" cy="460374"/>
          </a:xfrm>
          <a:prstGeom prst="rect">
            <a:avLst/>
          </a:prstGeom>
          <a:noFill/>
          <a:ln>
            <a:noFill/>
          </a:ln>
        </p:spPr>
        <p:txBody>
          <a:bodyPr lIns="90000" tIns="46800" rIns="90000" bIns="46800" anchor="t" anchorCtr="0">
            <a:noAutofit/>
          </a:bodyPr>
          <a:lstStyle/>
          <a:p>
            <a:pPr marL="0" marR="0" lvl="0" indent="0" algn="ctr" rtl="0">
              <a:spcBef>
                <a:spcPts val="1500"/>
              </a:spcBef>
              <a:buClr>
                <a:schemeClr val="dk1"/>
              </a:buClr>
              <a:buSzPct val="25000"/>
              <a:buFont typeface="Calibri"/>
              <a:buNone/>
            </a:pPr>
            <a:r>
              <a:rPr lang="en-US" sz="2400" b="1" i="1" strike="noStrike" cap="none" baseline="0" dirty="0">
                <a:solidFill>
                  <a:srgbClr val="000000"/>
                </a:solidFill>
                <a:latin typeface="Calibri"/>
                <a:ea typeface="Calibri"/>
                <a:cs typeface="Calibri"/>
                <a:sym typeface="Calibri"/>
              </a:rPr>
              <a:t>Don’t forget to take our feedback survey!</a:t>
            </a:r>
          </a:p>
        </p:txBody>
      </p:sp>
      <p:sp>
        <p:nvSpPr>
          <p:cNvPr id="2" name="TextBox 1"/>
          <p:cNvSpPr txBox="1"/>
          <p:nvPr/>
        </p:nvSpPr>
        <p:spPr>
          <a:xfrm>
            <a:off x="3048000" y="0"/>
            <a:ext cx="3048000" cy="830997"/>
          </a:xfrm>
          <a:prstGeom prst="rect">
            <a:avLst/>
          </a:prstGeom>
          <a:noFill/>
        </p:spPr>
        <p:txBody>
          <a:bodyPr wrap="square" rtlCol="0">
            <a:spAutoFit/>
          </a:bodyPr>
          <a:lstStyle/>
          <a:p>
            <a:r>
              <a:rPr lang="en-US" sz="4800" b="1" dirty="0" smtClean="0">
                <a:latin typeface="+mn-lt"/>
              </a:rPr>
              <a:t>Questions?</a:t>
            </a:r>
            <a:endParaRPr lang="en-US" sz="4800" b="1" dirty="0">
              <a:latin typeface="+mn-lt"/>
            </a:endParaRPr>
          </a:p>
        </p:txBody>
      </p:sp>
      <p:pic>
        <p:nvPicPr>
          <p:cNvPr id="5" name="Picture 4" descr="QuestionCloud.gif"/>
          <p:cNvPicPr>
            <a:picLocks noChangeAspect="1"/>
          </p:cNvPicPr>
          <p:nvPr/>
        </p:nvPicPr>
        <p:blipFill>
          <a:blip r:embed="rId3" cstate="print"/>
          <a:srcRect l="14153" t="6723" r="12904" b="6723"/>
          <a:stretch>
            <a:fillRect/>
          </a:stretch>
        </p:blipFill>
        <p:spPr>
          <a:xfrm rot="5400000">
            <a:off x="2415466" y="-434265"/>
            <a:ext cx="5303669" cy="8153402"/>
          </a:xfrm>
          <a:prstGeom prst="rect">
            <a:avLst/>
          </a:prstGeom>
        </p:spPr>
      </p:pic>
    </p:spTree>
  </p:cSld>
  <p:clrMapOvr>
    <a:masterClrMapping/>
  </p:clrMapOvr>
  <p:transition spd="slow">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p:nvPr/>
        </p:nvSpPr>
        <p:spPr>
          <a:xfrm>
            <a:off x="1371600" y="152400"/>
            <a:ext cx="6781800" cy="1311275"/>
          </a:xfrm>
          <a:prstGeom prst="rect">
            <a:avLst/>
          </a:prstGeom>
          <a:noFill/>
          <a:ln>
            <a:noFill/>
          </a:ln>
        </p:spPr>
        <p:txBody>
          <a:bodyPr lIns="91425" tIns="45700" rIns="91425" bIns="45700" anchor="t" anchorCtr="0">
            <a:noAutofit/>
          </a:bodyPr>
          <a:lstStyle/>
          <a:p>
            <a:pPr marL="0" marR="0" lvl="0" indent="0" algn="l" rtl="0">
              <a:buClr>
                <a:schemeClr val="dk1"/>
              </a:buClr>
              <a:buSzPct val="25000"/>
              <a:buFont typeface="Calibri"/>
              <a:buNone/>
            </a:pPr>
            <a:r>
              <a:rPr lang="en-US" sz="4000" b="1" i="0" u="none" strike="noStrike" cap="none" baseline="0" dirty="0" smtClean="0">
                <a:solidFill>
                  <a:srgbClr val="000000"/>
                </a:solidFill>
                <a:latin typeface="Calibri"/>
                <a:ea typeface="Calibri"/>
                <a:cs typeface="Calibri"/>
                <a:sym typeface="Calibri"/>
              </a:rPr>
              <a:t>Thank you for attending</a:t>
            </a:r>
            <a:r>
              <a:rPr lang="en-US" sz="4000" b="1" i="0" u="none" strike="noStrike" cap="none" dirty="0" smtClean="0">
                <a:solidFill>
                  <a:srgbClr val="000000"/>
                </a:solidFill>
                <a:latin typeface="Calibri"/>
                <a:ea typeface="Calibri"/>
                <a:cs typeface="Calibri"/>
                <a:sym typeface="Calibri"/>
              </a:rPr>
              <a:t> today!</a:t>
            </a:r>
            <a:endParaRPr lang="en-US" sz="4000" b="1" i="0" u="none" strike="noStrike" cap="none" baseline="0" dirty="0">
              <a:solidFill>
                <a:srgbClr val="000000"/>
              </a:solidFill>
              <a:latin typeface="Calibri"/>
              <a:ea typeface="Calibri"/>
              <a:cs typeface="Calibri"/>
              <a:sym typeface="Calibri"/>
            </a:endParaRPr>
          </a:p>
        </p:txBody>
      </p:sp>
      <p:sp>
        <p:nvSpPr>
          <p:cNvPr id="96" name="Shape 96"/>
          <p:cNvSpPr txBox="1"/>
          <p:nvPr/>
        </p:nvSpPr>
        <p:spPr>
          <a:xfrm>
            <a:off x="304800" y="1219200"/>
            <a:ext cx="8153400" cy="4572000"/>
          </a:xfrm>
          <a:prstGeom prst="rect">
            <a:avLst/>
          </a:prstGeom>
          <a:noFill/>
          <a:ln>
            <a:noFill/>
          </a:ln>
        </p:spPr>
        <p:txBody>
          <a:bodyPr lIns="90000" tIns="46800" rIns="90000" bIns="46800" anchor="t" anchorCtr="0">
            <a:noAutofit/>
          </a:bodyPr>
          <a:lstStyle/>
          <a:p>
            <a:pPr marL="0" marR="0" lvl="0" indent="0" algn="ctr" rtl="0">
              <a:buClr>
                <a:schemeClr val="dk1"/>
              </a:buClr>
              <a:buSzPct val="25000"/>
              <a:buFont typeface="Calibri"/>
              <a:buNone/>
            </a:pPr>
            <a:r>
              <a:rPr lang="en-US" sz="2800" b="0" i="0" u="none" strike="noStrike" cap="none" baseline="0" dirty="0" smtClean="0">
                <a:solidFill>
                  <a:srgbClr val="000000"/>
                </a:solidFill>
                <a:latin typeface="Calibri"/>
                <a:ea typeface="Calibri"/>
                <a:cs typeface="Calibri"/>
                <a:sym typeface="Calibri"/>
              </a:rPr>
              <a:t>Of Interest:</a:t>
            </a:r>
          </a:p>
          <a:p>
            <a:pPr marL="0" marR="0" lvl="0" indent="0" algn="ctr" rtl="0">
              <a:buClr>
                <a:schemeClr val="dk1"/>
              </a:buClr>
              <a:buSzPct val="25000"/>
              <a:buFont typeface="Calibri"/>
              <a:buNone/>
            </a:pPr>
            <a:r>
              <a:rPr lang="en-US" sz="2800" dirty="0" smtClean="0">
                <a:solidFill>
                  <a:srgbClr val="000000"/>
                </a:solidFill>
                <a:latin typeface="Calibri"/>
                <a:ea typeface="Calibri"/>
                <a:cs typeface="Calibri"/>
                <a:sym typeface="Calibri"/>
              </a:rPr>
              <a:t>Mary Griffin of the CFPB.gov</a:t>
            </a:r>
          </a:p>
          <a:p>
            <a:pPr marL="0" marR="0" lvl="0" indent="0" algn="ctr" rtl="0">
              <a:buClr>
                <a:schemeClr val="dk1"/>
              </a:buClr>
              <a:buSzPct val="25000"/>
              <a:buFont typeface="Calibri"/>
              <a:buNone/>
            </a:pPr>
            <a:r>
              <a:rPr lang="en-US" sz="2800" dirty="0" smtClean="0">
                <a:solidFill>
                  <a:srgbClr val="000000"/>
                </a:solidFill>
                <a:latin typeface="Calibri"/>
                <a:ea typeface="Calibri"/>
                <a:cs typeface="Calibri"/>
                <a:sym typeface="Calibri"/>
              </a:rPr>
              <a:t>June 2, 1 pm ET/ 12 CT/ 11am MT/ 10 am PT</a:t>
            </a:r>
          </a:p>
          <a:p>
            <a:pPr marL="0" marR="0" lvl="0" indent="0" algn="ctr" rtl="0">
              <a:buClr>
                <a:schemeClr val="dk1"/>
              </a:buClr>
              <a:buSzPct val="25000"/>
              <a:buFont typeface="Calibri"/>
              <a:buNone/>
            </a:pPr>
            <a:endParaRPr lang="en-US" sz="2800" dirty="0" smtClean="0">
              <a:solidFill>
                <a:srgbClr val="000000"/>
              </a:solidFill>
              <a:latin typeface="Calibri"/>
              <a:ea typeface="Calibri"/>
              <a:cs typeface="Calibri"/>
              <a:sym typeface="Calibri"/>
            </a:endParaRPr>
          </a:p>
          <a:p>
            <a:pPr marL="0" marR="0" lvl="0" indent="0" algn="ctr" rtl="0">
              <a:buClr>
                <a:schemeClr val="dk1"/>
              </a:buClr>
              <a:buSzPct val="25000"/>
              <a:buFont typeface="Calibri"/>
              <a:buNone/>
            </a:pPr>
            <a:r>
              <a:rPr lang="en-US" sz="2800" b="1" i="0" u="none" strike="noStrike" cap="none" baseline="0" dirty="0" smtClean="0">
                <a:solidFill>
                  <a:srgbClr val="000000"/>
                </a:solidFill>
                <a:latin typeface="Calibri"/>
                <a:ea typeface="Calibri"/>
                <a:cs typeface="Calibri"/>
                <a:sym typeface="Calibri"/>
              </a:rPr>
              <a:t>Next up: </a:t>
            </a:r>
          </a:p>
          <a:p>
            <a:pPr lvl="0" algn="ctr">
              <a:buClr>
                <a:schemeClr val="dk1"/>
              </a:buClr>
              <a:buSzPct val="25000"/>
            </a:pPr>
            <a:r>
              <a:rPr lang="en-US" sz="2800" dirty="0" smtClean="0">
                <a:hlinkClick r:id="rId3"/>
              </a:rPr>
              <a:t>probono.net: Refreshing your Site's Content &amp; Design</a:t>
            </a:r>
            <a:r>
              <a:rPr lang="en-US" sz="2800" dirty="0" smtClean="0"/>
              <a:t/>
            </a:r>
            <a:br>
              <a:rPr lang="en-US" sz="2800" dirty="0" smtClean="0"/>
            </a:br>
            <a:r>
              <a:rPr lang="en-US" sz="2800" dirty="0" smtClean="0"/>
              <a:t>June 17 2014</a:t>
            </a:r>
            <a:endParaRPr lang="en-US" sz="2800" dirty="0" smtClean="0">
              <a:solidFill>
                <a:srgbClr val="000000"/>
              </a:solidFill>
              <a:latin typeface="Calibri"/>
              <a:sym typeface="Calibri"/>
            </a:endParaRPr>
          </a:p>
          <a:p>
            <a:pPr lvl="0" algn="ctr">
              <a:buClr>
                <a:schemeClr val="dk1"/>
              </a:buClr>
              <a:buSzPct val="25000"/>
            </a:pPr>
            <a:endParaRPr lang="en-US" sz="2800" b="0" i="0" u="none" strike="noStrike" cap="none" dirty="0" smtClean="0">
              <a:solidFill>
                <a:srgbClr val="000000"/>
              </a:solidFill>
              <a:latin typeface="Calibri"/>
              <a:ea typeface="Calibri"/>
              <a:cs typeface="Calibri"/>
              <a:sym typeface="Calibri"/>
            </a:endParaRPr>
          </a:p>
          <a:p>
            <a:pPr lvl="0" algn="ctr">
              <a:buClr>
                <a:schemeClr val="dk1"/>
              </a:buClr>
              <a:buSzPct val="25000"/>
            </a:pPr>
            <a:r>
              <a:rPr lang="en-US" sz="2800" dirty="0" smtClean="0">
                <a:hlinkClick r:id="rId4"/>
              </a:rPr>
              <a:t>LawHelp: Mobile Delivery Strategies Using LawHelp</a:t>
            </a:r>
            <a:r>
              <a:rPr lang="en-US" sz="2800" dirty="0" smtClean="0"/>
              <a:t/>
            </a:r>
            <a:br>
              <a:rPr lang="en-US" sz="2800" dirty="0" smtClean="0"/>
            </a:br>
            <a:r>
              <a:rPr lang="en-US" sz="2800" dirty="0" smtClean="0"/>
              <a:t>July 10th 2014</a:t>
            </a:r>
            <a:endParaRPr lang="en-US" sz="2800" b="0" i="0" u="none" strike="noStrike" cap="none" dirty="0" smtClean="0">
              <a:solidFill>
                <a:srgbClr val="000000"/>
              </a:solidFill>
              <a:latin typeface="Calibri"/>
              <a:ea typeface="Calibri"/>
              <a:cs typeface="Calibri"/>
              <a:sym typeface="Calibri"/>
            </a:endParaRPr>
          </a:p>
          <a:p>
            <a:pPr marL="0" marR="0" lvl="0" indent="0" algn="ctr" rtl="0">
              <a:buClr>
                <a:schemeClr val="dk1"/>
              </a:buClr>
              <a:buSzPct val="25000"/>
              <a:buFont typeface="Calibri"/>
              <a:buNone/>
            </a:pPr>
            <a:endParaRPr lang="en-US" sz="2800" b="0" i="0" u="none" strike="noStrike" cap="none" baseline="0" dirty="0" smtClean="0">
              <a:solidFill>
                <a:srgbClr val="000000"/>
              </a:solidFill>
              <a:latin typeface="Calibri"/>
              <a:ea typeface="Calibri"/>
              <a:cs typeface="Calibri"/>
              <a:sym typeface="Calibri"/>
            </a:endParaRPr>
          </a:p>
          <a:p>
            <a:pPr marL="0" marR="0" lvl="0" indent="0" algn="ctr" rtl="0">
              <a:buClr>
                <a:schemeClr val="dk1"/>
              </a:buClr>
              <a:buSzPct val="25000"/>
              <a:buFont typeface="Calibri"/>
              <a:buNone/>
            </a:pPr>
            <a:r>
              <a:rPr lang="en-US" sz="2800" b="0" i="1" u="none" strike="noStrike" cap="none" baseline="0" dirty="0" smtClean="0">
                <a:solidFill>
                  <a:srgbClr val="000000"/>
                </a:solidFill>
                <a:latin typeface="Calibri"/>
                <a:ea typeface="Calibri"/>
                <a:cs typeface="Calibri"/>
                <a:sym typeface="Calibri"/>
              </a:rPr>
              <a:t>More information at:</a:t>
            </a:r>
            <a:r>
              <a:rPr lang="en-US" sz="2800" b="0" i="1" u="none" strike="noStrike" cap="none" dirty="0" smtClean="0">
                <a:solidFill>
                  <a:srgbClr val="000000"/>
                </a:solidFill>
                <a:latin typeface="Calibri"/>
                <a:ea typeface="Calibri"/>
                <a:cs typeface="Calibri"/>
                <a:sym typeface="Calibri"/>
              </a:rPr>
              <a:t> </a:t>
            </a:r>
            <a:r>
              <a:rPr lang="en-US" sz="2800" i="1" dirty="0" smtClean="0">
                <a:solidFill>
                  <a:srgbClr val="003399"/>
                </a:solidFill>
                <a:latin typeface="Calibri"/>
                <a:ea typeface="Calibri"/>
                <a:cs typeface="Calibri"/>
                <a:sym typeface="Calibri"/>
              </a:rPr>
              <a:t>probono.net/</a:t>
            </a:r>
            <a:r>
              <a:rPr lang="en-US" sz="2800" i="1" dirty="0" err="1" smtClean="0">
                <a:solidFill>
                  <a:srgbClr val="003399"/>
                </a:solidFill>
                <a:latin typeface="Calibri"/>
                <a:ea typeface="Calibri"/>
                <a:cs typeface="Calibri"/>
                <a:sym typeface="Calibri"/>
              </a:rPr>
              <a:t>learningcenter</a:t>
            </a:r>
            <a:r>
              <a:rPr lang="en-US" sz="2800" i="1" dirty="0" smtClean="0">
                <a:solidFill>
                  <a:srgbClr val="003399"/>
                </a:solidFill>
                <a:latin typeface="Calibri"/>
                <a:ea typeface="Calibri"/>
                <a:cs typeface="Calibri"/>
                <a:sym typeface="Calibri"/>
              </a:rPr>
              <a:t>/</a:t>
            </a:r>
            <a:endParaRPr lang="en-US" sz="2800" b="0" i="1" u="none" strike="noStrike" cap="none" baseline="0" dirty="0">
              <a:solidFill>
                <a:srgbClr val="003399"/>
              </a:solidFill>
              <a:latin typeface="Calibri"/>
              <a:ea typeface="Calibri"/>
              <a:cs typeface="Calibri"/>
              <a:sym typeface="Calibri"/>
            </a:endParaRP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Agenda</a:t>
            </a:r>
            <a:endParaRPr lang="en-US" b="1" dirty="0"/>
          </a:p>
        </p:txBody>
      </p:sp>
      <p:sp>
        <p:nvSpPr>
          <p:cNvPr id="3" name="Content Placeholder 2"/>
          <p:cNvSpPr>
            <a:spLocks noGrp="1"/>
          </p:cNvSpPr>
          <p:nvPr>
            <p:ph idx="1"/>
          </p:nvPr>
        </p:nvSpPr>
        <p:spPr/>
        <p:txBody>
          <a:bodyPr/>
          <a:lstStyle/>
          <a:p>
            <a:endParaRPr lang="en-US" dirty="0" smtClean="0"/>
          </a:p>
          <a:p>
            <a:r>
              <a:rPr lang="en-US" dirty="0" smtClean="0"/>
              <a:t>Introduction to Information Architecture</a:t>
            </a:r>
          </a:p>
          <a:p>
            <a:r>
              <a:rPr lang="en-US" dirty="0" smtClean="0"/>
              <a:t>Creating accessible resources</a:t>
            </a:r>
          </a:p>
          <a:p>
            <a:r>
              <a:rPr lang="en-US" dirty="0" smtClean="0"/>
              <a:t>Creating accessible organizations</a:t>
            </a:r>
          </a:p>
          <a:p>
            <a:r>
              <a:rPr lang="en-US" dirty="0" smtClean="0"/>
              <a:t>News and Updates</a:t>
            </a:r>
          </a:p>
          <a:p>
            <a:r>
              <a:rPr lang="en-US" dirty="0" smtClean="0"/>
              <a:t>Questions</a:t>
            </a:r>
          </a:p>
          <a:p>
            <a:endParaRPr lang="en-US" dirty="0"/>
          </a:p>
        </p:txBody>
      </p:sp>
    </p:spTree>
    <p:extLst>
      <p:ext uri="{BB962C8B-B14F-4D97-AF65-F5344CB8AC3E}">
        <p14:creationId xmlns:p14="http://schemas.microsoft.com/office/powerpoint/2010/main" xmlns="" val="284923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a:bodyPr>
          <a:lstStyle/>
          <a:p>
            <a:r>
              <a:rPr lang="en-US" b="1" i="1" dirty="0" smtClean="0"/>
              <a:t>… a few key resources</a:t>
            </a:r>
            <a:endParaRPr lang="en-US" b="1" i="1" dirty="0"/>
          </a:p>
        </p:txBody>
      </p:sp>
      <p:sp>
        <p:nvSpPr>
          <p:cNvPr id="3" name="Content Placeholder 2"/>
          <p:cNvSpPr>
            <a:spLocks noGrp="1"/>
          </p:cNvSpPr>
          <p:nvPr>
            <p:ph idx="1"/>
          </p:nvPr>
        </p:nvSpPr>
        <p:spPr>
          <a:xfrm>
            <a:off x="228600" y="1447800"/>
            <a:ext cx="8305800" cy="4525963"/>
          </a:xfrm>
        </p:spPr>
        <p:txBody>
          <a:bodyPr/>
          <a:lstStyle/>
          <a:p>
            <a:r>
              <a:rPr lang="en-US" sz="2400" dirty="0" smtClean="0">
                <a:hlinkClick r:id="rId3"/>
              </a:rPr>
              <a:t>SWEB Library</a:t>
            </a:r>
            <a:r>
              <a:rPr lang="en-US" sz="2400" dirty="0" smtClean="0"/>
              <a:t>:</a:t>
            </a:r>
          </a:p>
          <a:p>
            <a:pPr lvl="1"/>
            <a:r>
              <a:rPr lang="en-US" sz="2000" dirty="0" smtClean="0"/>
              <a:t>Manage Your Site</a:t>
            </a:r>
          </a:p>
          <a:p>
            <a:pPr lvl="2"/>
            <a:r>
              <a:rPr lang="en-US" sz="1600" dirty="0" smtClean="0"/>
              <a:t>Admin Help</a:t>
            </a:r>
          </a:p>
          <a:p>
            <a:pPr lvl="2"/>
            <a:r>
              <a:rPr lang="en-US" sz="1600" dirty="0" smtClean="0"/>
              <a:t>Develop Content&gt;Create/Select/Find/Manage Content</a:t>
            </a:r>
          </a:p>
          <a:p>
            <a:pPr lvl="1"/>
            <a:r>
              <a:rPr lang="en-US" sz="2000" dirty="0" smtClean="0"/>
              <a:t>Evaluate Your Site</a:t>
            </a:r>
          </a:p>
          <a:p>
            <a:pPr lvl="1"/>
            <a:endParaRPr lang="en-US" sz="1600" dirty="0" smtClean="0"/>
          </a:p>
          <a:p>
            <a:r>
              <a:rPr lang="en-US" sz="2400" dirty="0" smtClean="0">
                <a:hlinkClick r:id="rId4"/>
              </a:rPr>
              <a:t>LH3 Support Portal Quick Start Guides</a:t>
            </a:r>
            <a:endParaRPr lang="en-US" sz="2400" dirty="0" smtClean="0"/>
          </a:p>
          <a:p>
            <a:endParaRPr lang="en-US" sz="2400" dirty="0" smtClean="0"/>
          </a:p>
          <a:p>
            <a:r>
              <a:rPr lang="en-US" sz="2400" dirty="0" smtClean="0"/>
              <a:t>Creating Content Trainings </a:t>
            </a:r>
          </a:p>
          <a:p>
            <a:pPr lvl="1"/>
            <a:r>
              <a:rPr lang="en-US" sz="2000" dirty="0" smtClean="0">
                <a:hlinkClick r:id="rId5"/>
              </a:rPr>
              <a:t>April 2014 Coordinator Call (IAN Resources)</a:t>
            </a:r>
            <a:endParaRPr lang="en-US" sz="2000" dirty="0" smtClean="0"/>
          </a:p>
          <a:p>
            <a:pPr lvl="1"/>
            <a:r>
              <a:rPr lang="en-US" sz="2000" dirty="0" smtClean="0"/>
              <a:t>UPCOMING: Consumer Finance Protection </a:t>
            </a:r>
            <a:r>
              <a:rPr lang="en-US" sz="2000" dirty="0" err="1" smtClean="0"/>
              <a:t>Buero’s</a:t>
            </a:r>
            <a:r>
              <a:rPr lang="en-US" sz="2000" dirty="0" smtClean="0"/>
              <a:t> Mary Griffin will talk about client-facing resources available on their site. </a:t>
            </a:r>
          </a:p>
          <a:p>
            <a:pPr lvl="1"/>
            <a:endParaRPr lang="en-US" sz="2000" dirty="0"/>
          </a:p>
        </p:txBody>
      </p:sp>
    </p:spTree>
    <p:extLst>
      <p:ext uri="{BB962C8B-B14F-4D97-AF65-F5344CB8AC3E}">
        <p14:creationId xmlns:p14="http://schemas.microsoft.com/office/powerpoint/2010/main" xmlns="" val="449187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t>What will you learn today?</a:t>
            </a:r>
            <a:endParaRPr lang="en-US" b="1" dirty="0"/>
          </a:p>
        </p:txBody>
      </p:sp>
      <p:pic>
        <p:nvPicPr>
          <p:cNvPr id="3074" name="Picture 2" descr="C:\Users\jtheil\AppData\Local\Microsoft\Windows\Temporary Internet Files\Content.IE5\RPYU91PV\MP900387781[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05400" y="1600200"/>
            <a:ext cx="2590800" cy="3631963"/>
          </a:xfrm>
          <a:prstGeom prst="rect">
            <a:avLst/>
          </a:prstGeom>
          <a:noFill/>
          <a:effectLst>
            <a:softEdge rad="63500"/>
          </a:effectLst>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990600" y="1180072"/>
            <a:ext cx="4038600" cy="1015663"/>
          </a:xfrm>
          <a:prstGeom prst="rect">
            <a:avLst/>
          </a:prstGeom>
          <a:noFill/>
        </p:spPr>
        <p:txBody>
          <a:bodyPr wrap="square" rtlCol="0">
            <a:spAutoFit/>
          </a:bodyPr>
          <a:lstStyle/>
          <a:p>
            <a:pPr marL="285750" indent="-285750">
              <a:buFont typeface="Arial" pitchFamily="34" charset="0"/>
              <a:buChar char="•"/>
            </a:pPr>
            <a:endParaRPr lang="en-US" sz="2800" dirty="0" smtClean="0">
              <a:latin typeface="+mn-lt"/>
            </a:endParaRPr>
          </a:p>
          <a:p>
            <a:pPr marL="285750" indent="-285750">
              <a:buFont typeface="Arial" pitchFamily="34" charset="0"/>
              <a:buChar char="•"/>
            </a:pPr>
            <a:endParaRPr lang="en-US" sz="3200" b="1" i="1" dirty="0" smtClean="0">
              <a:latin typeface="+mn-lt"/>
            </a:endParaRPr>
          </a:p>
        </p:txBody>
      </p:sp>
      <p:sp>
        <p:nvSpPr>
          <p:cNvPr id="5" name="TextBox 4"/>
          <p:cNvSpPr txBox="1"/>
          <p:nvPr/>
        </p:nvSpPr>
        <p:spPr>
          <a:xfrm>
            <a:off x="914400" y="5181600"/>
            <a:ext cx="6914582" cy="1231106"/>
          </a:xfrm>
          <a:prstGeom prst="rect">
            <a:avLst/>
          </a:prstGeom>
          <a:noFill/>
        </p:spPr>
        <p:txBody>
          <a:bodyPr wrap="square" rtlCol="0">
            <a:spAutoFit/>
          </a:bodyPr>
          <a:lstStyle/>
          <a:p>
            <a:pPr algn="ctr"/>
            <a:r>
              <a:rPr lang="en-US" sz="2800" b="1" i="1" dirty="0"/>
              <a:t>How might you use information from today’s training to make improvements to your site?</a:t>
            </a:r>
          </a:p>
          <a:p>
            <a:endParaRPr lang="en-US" dirty="0"/>
          </a:p>
        </p:txBody>
      </p:sp>
      <p:sp>
        <p:nvSpPr>
          <p:cNvPr id="6" name="TextBox 5"/>
          <p:cNvSpPr txBox="1"/>
          <p:nvPr/>
        </p:nvSpPr>
        <p:spPr>
          <a:xfrm>
            <a:off x="838200" y="2057400"/>
            <a:ext cx="4224805" cy="2462213"/>
          </a:xfrm>
          <a:prstGeom prst="rect">
            <a:avLst/>
          </a:prstGeom>
          <a:noFill/>
        </p:spPr>
        <p:txBody>
          <a:bodyPr wrap="square" rtlCol="0">
            <a:spAutoFit/>
          </a:bodyPr>
          <a:lstStyle/>
          <a:p>
            <a:pPr>
              <a:buFont typeface="Arial" pitchFamily="34" charset="0"/>
              <a:buChar char="•"/>
            </a:pPr>
            <a:r>
              <a:rPr lang="en-US" sz="2200" dirty="0" smtClean="0"/>
              <a:t> Information architecture concepts</a:t>
            </a:r>
          </a:p>
          <a:p>
            <a:pPr>
              <a:buFont typeface="Arial" pitchFamily="34" charset="0"/>
              <a:buChar char="•"/>
            </a:pPr>
            <a:endParaRPr lang="en-US" sz="2200" dirty="0" smtClean="0"/>
          </a:p>
          <a:p>
            <a:pPr>
              <a:buFont typeface="Arial" pitchFamily="34" charset="0"/>
              <a:buChar char="•"/>
            </a:pPr>
            <a:r>
              <a:rPr lang="en-US" sz="2200" dirty="0" smtClean="0"/>
              <a:t> Using these concepts on your site</a:t>
            </a:r>
          </a:p>
          <a:p>
            <a:pPr>
              <a:buFont typeface="Arial" pitchFamily="34" charset="0"/>
              <a:buChar char="•"/>
            </a:pPr>
            <a:endParaRPr lang="en-US" sz="2200" dirty="0" smtClean="0"/>
          </a:p>
          <a:p>
            <a:pPr>
              <a:buFont typeface="Arial" pitchFamily="34" charset="0"/>
              <a:buChar char="•"/>
            </a:pPr>
            <a:r>
              <a:rPr lang="en-US" sz="2200" dirty="0" smtClean="0"/>
              <a:t> Models to create and maintain  </a:t>
            </a:r>
          </a:p>
          <a:p>
            <a:r>
              <a:rPr lang="en-US" sz="2200" dirty="0" smtClean="0"/>
              <a:t>   content that are current and  </a:t>
            </a:r>
            <a:br>
              <a:rPr lang="en-US" sz="2200" dirty="0" smtClean="0"/>
            </a:br>
            <a:r>
              <a:rPr lang="en-US" sz="2200" dirty="0" smtClean="0"/>
              <a:t>   user/administrator friendly</a:t>
            </a:r>
            <a:endParaRPr lang="en-US" dirty="0" smtClean="0"/>
          </a:p>
        </p:txBody>
      </p:sp>
    </p:spTree>
    <p:extLst>
      <p:ext uri="{BB962C8B-B14F-4D97-AF65-F5344CB8AC3E}">
        <p14:creationId xmlns:p14="http://schemas.microsoft.com/office/powerpoint/2010/main" xmlns="" val="1026742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dirty="0" smtClean="0"/>
              <a:t>What is Information Architecture?</a:t>
            </a:r>
            <a:endParaRPr lang="en-US" dirty="0"/>
          </a:p>
        </p:txBody>
      </p:sp>
      <p:pic>
        <p:nvPicPr>
          <p:cNvPr id="5" name="Picture 4" descr="p-trans.gif"/>
          <p:cNvPicPr>
            <a:picLocks noChangeAspect="1"/>
          </p:cNvPicPr>
          <p:nvPr/>
        </p:nvPicPr>
        <p:blipFill>
          <a:blip r:embed="rId2" cstate="print"/>
          <a:stretch>
            <a:fillRect/>
          </a:stretch>
        </p:blipFill>
        <p:spPr>
          <a:xfrm>
            <a:off x="304800" y="457200"/>
            <a:ext cx="6400800" cy="6400800"/>
          </a:xfrm>
          <a:prstGeom prst="rect">
            <a:avLst/>
          </a:prstGeom>
        </p:spPr>
      </p:pic>
      <p:pic>
        <p:nvPicPr>
          <p:cNvPr id="7" name="Picture 6" descr="InformationArchitecture.jpg"/>
          <p:cNvPicPr>
            <a:picLocks noChangeAspect="1"/>
          </p:cNvPicPr>
          <p:nvPr/>
        </p:nvPicPr>
        <p:blipFill>
          <a:blip r:embed="rId3" cstate="print"/>
          <a:stretch>
            <a:fillRect/>
          </a:stretch>
        </p:blipFill>
        <p:spPr>
          <a:xfrm>
            <a:off x="7620000" y="1066800"/>
            <a:ext cx="1297200" cy="5257800"/>
          </a:xfrm>
          <a:prstGeom prst="rect">
            <a:avLst/>
          </a:prstGeom>
        </p:spPr>
      </p:pic>
    </p:spTree>
    <p:extLst>
      <p:ext uri="{BB962C8B-B14F-4D97-AF65-F5344CB8AC3E}">
        <p14:creationId xmlns:p14="http://schemas.microsoft.com/office/powerpoint/2010/main" xmlns="" val="1897170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t>New ways to think about your IA</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pPr>
              <a:buNone/>
            </a:pPr>
            <a:r>
              <a:rPr lang="en-US" dirty="0" smtClean="0"/>
              <a:t>Many front doors to your site</a:t>
            </a:r>
          </a:p>
          <a:p>
            <a:pPr lvl="1">
              <a:buNone/>
            </a:pPr>
            <a:endParaRPr lang="en-US" dirty="0" smtClean="0">
              <a:hlinkClick r:id="rId2"/>
            </a:endParaRPr>
          </a:p>
          <a:p>
            <a:pPr lvl="1">
              <a:buNone/>
            </a:pPr>
            <a:endParaRPr lang="en-US" dirty="0" smtClean="0">
              <a:hlinkClick r:id="rId2"/>
            </a:endParaRPr>
          </a:p>
          <a:p>
            <a:pPr lvl="1">
              <a:buNone/>
            </a:pPr>
            <a:endParaRPr lang="en-US" dirty="0" smtClean="0">
              <a:hlinkClick r:id="rId2"/>
            </a:endParaRPr>
          </a:p>
          <a:p>
            <a:pPr lvl="1">
              <a:buNone/>
            </a:pPr>
            <a:endParaRPr lang="en-US" dirty="0" smtClean="0">
              <a:hlinkClick r:id="rId2"/>
            </a:endParaRPr>
          </a:p>
          <a:p>
            <a:pPr lvl="1">
              <a:buNone/>
            </a:pPr>
            <a:endParaRPr lang="en-US" dirty="0" smtClean="0">
              <a:hlinkClick r:id="rId2"/>
            </a:endParaRPr>
          </a:p>
          <a:p>
            <a:pPr lvl="1">
              <a:buNone/>
            </a:pPr>
            <a:r>
              <a:rPr lang="en-US" dirty="0" smtClean="0">
                <a:hlinkClick r:id="rId2"/>
              </a:rPr>
              <a:t>Experience mapping</a:t>
            </a:r>
            <a:r>
              <a:rPr lang="en-US" dirty="0" smtClean="0"/>
              <a:t> can help focus you on the needs of your users, and on their navigation pathways</a:t>
            </a:r>
          </a:p>
          <a:p>
            <a:pPr>
              <a:buNone/>
            </a:pPr>
            <a:endParaRPr lang="en-US" dirty="0"/>
          </a:p>
        </p:txBody>
      </p:sp>
      <p:pic>
        <p:nvPicPr>
          <p:cNvPr id="4098" name="Picture 2" descr="C:\Users\Xander Karsten\AppData\Local\Microsoft\Windows\Temporary Internet Files\Content.IE5\E0UH6XF8\MC900330154[1].wmf"/>
          <p:cNvPicPr>
            <a:picLocks noChangeAspect="1" noChangeArrowheads="1"/>
          </p:cNvPicPr>
          <p:nvPr/>
        </p:nvPicPr>
        <p:blipFill>
          <a:blip r:embed="rId3" cstate="print"/>
          <a:srcRect/>
          <a:stretch>
            <a:fillRect/>
          </a:stretch>
        </p:blipFill>
        <p:spPr bwMode="auto">
          <a:xfrm>
            <a:off x="1295400" y="2438400"/>
            <a:ext cx="1071562" cy="1790700"/>
          </a:xfrm>
          <a:prstGeom prst="rect">
            <a:avLst/>
          </a:prstGeom>
          <a:noFill/>
        </p:spPr>
      </p:pic>
      <p:pic>
        <p:nvPicPr>
          <p:cNvPr id="5" name="Picture 2" descr="C:\Users\Xander Karsten\AppData\Local\Microsoft\Windows\Temporary Internet Files\Content.IE5\E0UH6XF8\MC900330154[1].wmf"/>
          <p:cNvPicPr>
            <a:picLocks noChangeAspect="1" noChangeArrowheads="1"/>
          </p:cNvPicPr>
          <p:nvPr/>
        </p:nvPicPr>
        <p:blipFill>
          <a:blip r:embed="rId3" cstate="print"/>
          <a:srcRect/>
          <a:stretch>
            <a:fillRect/>
          </a:stretch>
        </p:blipFill>
        <p:spPr bwMode="auto">
          <a:xfrm>
            <a:off x="3886200" y="2514600"/>
            <a:ext cx="1071562" cy="1790700"/>
          </a:xfrm>
          <a:prstGeom prst="rect">
            <a:avLst/>
          </a:prstGeom>
          <a:noFill/>
        </p:spPr>
      </p:pic>
      <p:pic>
        <p:nvPicPr>
          <p:cNvPr id="6" name="Picture 2" descr="C:\Users\Xander Karsten\AppData\Local\Microsoft\Windows\Temporary Internet Files\Content.IE5\E0UH6XF8\MC900330154[1].wmf"/>
          <p:cNvPicPr>
            <a:picLocks noChangeAspect="1" noChangeArrowheads="1"/>
          </p:cNvPicPr>
          <p:nvPr/>
        </p:nvPicPr>
        <p:blipFill>
          <a:blip r:embed="rId3" cstate="print"/>
          <a:srcRect/>
          <a:stretch>
            <a:fillRect/>
          </a:stretch>
        </p:blipFill>
        <p:spPr bwMode="auto">
          <a:xfrm>
            <a:off x="6781800" y="2514600"/>
            <a:ext cx="1071562" cy="17907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1060</TotalTime>
  <Words>1645</Words>
  <Application>Microsoft Office PowerPoint</Application>
  <PresentationFormat>On-screen Show (4:3)</PresentationFormat>
  <Paragraphs>273</Paragraphs>
  <Slides>41</Slides>
  <Notes>16</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Slide 1</vt:lpstr>
      <vt:lpstr>Slide 2</vt:lpstr>
      <vt:lpstr>Slide 3</vt:lpstr>
      <vt:lpstr>Creating and Organizing Content for your LawHelp.org Client Community</vt:lpstr>
      <vt:lpstr>Agenda</vt:lpstr>
      <vt:lpstr>… a few key resources</vt:lpstr>
      <vt:lpstr>What will you learn today?</vt:lpstr>
      <vt:lpstr>What is Information Architecture?</vt:lpstr>
      <vt:lpstr>New ways to think about your IA</vt:lpstr>
      <vt:lpstr>LawHelp.org Site Structure</vt:lpstr>
      <vt:lpstr>Labels</vt:lpstr>
      <vt:lpstr>Navigation</vt:lpstr>
      <vt:lpstr>Search</vt:lpstr>
      <vt:lpstr>Test!!!</vt:lpstr>
      <vt:lpstr> Good Content Drives Great Sites- Start with content</vt:lpstr>
      <vt:lpstr>Slide 16</vt:lpstr>
      <vt:lpstr>WashingtonLawHelp.org</vt:lpstr>
      <vt:lpstr>What should we link to?</vt:lpstr>
      <vt:lpstr>Maintaining external content</vt:lpstr>
      <vt:lpstr>When do we create new content?</vt:lpstr>
      <vt:lpstr>How do we make resources readable?</vt:lpstr>
      <vt:lpstr>How do we make our resources accessible?</vt:lpstr>
      <vt:lpstr>Resource page set-up</vt:lpstr>
      <vt:lpstr>Contact:  </vt:lpstr>
      <vt:lpstr>Organization Profiles  Connecting LawHelp Users with Programs and Agencies</vt:lpstr>
      <vt:lpstr>Slide 26</vt:lpstr>
      <vt:lpstr>Slide 27</vt:lpstr>
      <vt:lpstr>Slide 28</vt:lpstr>
      <vt:lpstr>Collaborations Who should be on LawHelpMN.org?  </vt:lpstr>
      <vt:lpstr>United Way 2-1-1 and C4J</vt:lpstr>
      <vt:lpstr>State and County Law Libraries</vt:lpstr>
      <vt:lpstr>Contact:  </vt:lpstr>
      <vt:lpstr>News from PALawHelp.org</vt:lpstr>
      <vt:lpstr>Why?</vt:lpstr>
      <vt:lpstr>Where the content comes from</vt:lpstr>
      <vt:lpstr>Sources of News</vt:lpstr>
      <vt:lpstr>Creating the content</vt:lpstr>
      <vt:lpstr>News from PALawHelp.org</vt:lpstr>
      <vt:lpstr>Key questions</vt:lpstr>
      <vt:lpstr>Slide 40</vt:lpstr>
      <vt:lpstr>Slide 41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Xander Karsten</dc:creator>
  <cp:lastModifiedBy>Xander Karsten</cp:lastModifiedBy>
  <cp:revision>29</cp:revision>
  <dcterms:created xsi:type="dcterms:W3CDTF">2013-04-17T19:38:43Z</dcterms:created>
  <dcterms:modified xsi:type="dcterms:W3CDTF">2014-05-28T01:29:13Z</dcterms:modified>
</cp:coreProperties>
</file>